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9" r:id="rId5"/>
    <p:sldId id="258" r:id="rId6"/>
    <p:sldId id="270" r:id="rId7"/>
    <p:sldId id="271" r:id="rId8"/>
    <p:sldId id="294" r:id="rId9"/>
    <p:sldId id="272" r:id="rId10"/>
    <p:sldId id="293" r:id="rId11"/>
    <p:sldId id="275" r:id="rId12"/>
    <p:sldId id="276" r:id="rId13"/>
    <p:sldId id="283" r:id="rId14"/>
    <p:sldId id="295" r:id="rId15"/>
    <p:sldId id="297" r:id="rId16"/>
    <p:sldId id="298" r:id="rId17"/>
    <p:sldId id="256" r:id="rId18"/>
    <p:sldId id="265" r:id="rId19"/>
    <p:sldId id="261" r:id="rId20"/>
    <p:sldId id="263" r:id="rId21"/>
    <p:sldId id="260" r:id="rId22"/>
    <p:sldId id="267" r:id="rId23"/>
    <p:sldId id="285" r:id="rId24"/>
    <p:sldId id="288" r:id="rId25"/>
    <p:sldId id="289" r:id="rId26"/>
    <p:sldId id="290" r:id="rId27"/>
    <p:sldId id="291" r:id="rId28"/>
    <p:sldId id="292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365"/>
    <a:srgbClr val="2FB206"/>
    <a:srgbClr val="00813B"/>
    <a:srgbClr val="477D3D"/>
    <a:srgbClr val="CBCBCB"/>
    <a:srgbClr val="B4B4B4"/>
    <a:srgbClr val="C2C2C2"/>
    <a:srgbClr val="969696"/>
    <a:srgbClr val="222982"/>
    <a:srgbClr val="5193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2C15D-9BA6-49EA-A263-060C426383B9}" v="2" dt="2025-08-18T17:19:34.409"/>
    <p1510:client id="{86FE7F30-08F9-4557-AC74-9A5B58055F30}" v="71" dt="2025-08-18T17:18:18.8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A NICOLLY DA SILVA TIAGO" userId="S::shara.tiago@etec.sp.gov.br::73df9368-00d3-4573-b819-ee57578404bd" providerId="AD" clId="Web-{5065D6EE-E85E-A876-6C07-0798EB88DEC8}"/>
    <pc:docChg chg="modSld">
      <pc:chgData name="SHARA NICOLLY DA SILVA TIAGO" userId="S::shara.tiago@etec.sp.gov.br::73df9368-00d3-4573-b819-ee57578404bd" providerId="AD" clId="Web-{5065D6EE-E85E-A876-6C07-0798EB88DEC8}" dt="2025-06-09T16:11:53.913" v="0" actId="1076"/>
      <pc:docMkLst>
        <pc:docMk/>
      </pc:docMkLst>
      <pc:sldChg chg="modSp">
        <pc:chgData name="SHARA NICOLLY DA SILVA TIAGO" userId="S::shara.tiago@etec.sp.gov.br::73df9368-00d3-4573-b819-ee57578404bd" providerId="AD" clId="Web-{5065D6EE-E85E-A876-6C07-0798EB88DEC8}" dt="2025-06-09T16:11:53.913" v="0" actId="1076"/>
        <pc:sldMkLst>
          <pc:docMk/>
          <pc:sldMk cId="3175476884" sldId="267"/>
        </pc:sldMkLst>
      </pc:sldChg>
    </pc:docChg>
  </pc:docChgLst>
  <pc:docChgLst>
    <pc:chgData name="GABRIEL ALVES POSSATO" userId="S::gabriel.possato@etec.sp.gov.br::06275d9f-54da-46a2-8dc5-0a3c40427ac2" providerId="AD" clId="Web-{0442C15D-9BA6-49EA-A263-060C426383B9}"/>
    <pc:docChg chg="modSld">
      <pc:chgData name="GABRIEL ALVES POSSATO" userId="S::gabriel.possato@etec.sp.gov.br::06275d9f-54da-46a2-8dc5-0a3c40427ac2" providerId="AD" clId="Web-{0442C15D-9BA6-49EA-A263-060C426383B9}" dt="2025-08-18T17:19:34.409" v="1" actId="1076"/>
      <pc:docMkLst>
        <pc:docMk/>
      </pc:docMkLst>
      <pc:sldChg chg="addSp modSp">
        <pc:chgData name="GABRIEL ALVES POSSATO" userId="S::gabriel.possato@etec.sp.gov.br::06275d9f-54da-46a2-8dc5-0a3c40427ac2" providerId="AD" clId="Web-{0442C15D-9BA6-49EA-A263-060C426383B9}" dt="2025-08-18T17:19:34.409" v="1" actId="1076"/>
        <pc:sldMkLst>
          <pc:docMk/>
          <pc:sldMk cId="3958301328" sldId="298"/>
        </pc:sldMkLst>
        <pc:picChg chg="add mod">
          <ac:chgData name="GABRIEL ALVES POSSATO" userId="S::gabriel.possato@etec.sp.gov.br::06275d9f-54da-46a2-8dc5-0a3c40427ac2" providerId="AD" clId="Web-{0442C15D-9BA6-49EA-A263-060C426383B9}" dt="2025-08-18T17:19:34.409" v="1" actId="1076"/>
          <ac:picMkLst>
            <pc:docMk/>
            <pc:sldMk cId="3958301328" sldId="298"/>
            <ac:picMk id="2" creationId="{D8537218-3D06-5300-4442-24C8CF834A1E}"/>
          </ac:picMkLst>
        </pc:picChg>
      </pc:sldChg>
    </pc:docChg>
  </pc:docChgLst>
  <pc:docChgLst>
    <pc:chgData name="GABRIEL ALVES POSSATO" userId="S::gabriel.possato@etec.sp.gov.br::06275d9f-54da-46a2-8dc5-0a3c40427ac2" providerId="AD" clId="Web-{86FE7F30-08F9-4557-AC74-9A5B58055F30}"/>
    <pc:docChg chg="addSld modSld">
      <pc:chgData name="GABRIEL ALVES POSSATO" userId="S::gabriel.possato@etec.sp.gov.br::06275d9f-54da-46a2-8dc5-0a3c40427ac2" providerId="AD" clId="Web-{86FE7F30-08F9-4557-AC74-9A5B58055F30}" dt="2025-08-18T17:18:18.850" v="33"/>
      <pc:docMkLst>
        <pc:docMk/>
      </pc:docMkLst>
      <pc:sldChg chg="modSp">
        <pc:chgData name="GABRIEL ALVES POSSATO" userId="S::gabriel.possato@etec.sp.gov.br::06275d9f-54da-46a2-8dc5-0a3c40427ac2" providerId="AD" clId="Web-{86FE7F30-08F9-4557-AC74-9A5B58055F30}" dt="2025-08-18T17:09:59.237" v="31" actId="20577"/>
        <pc:sldMkLst>
          <pc:docMk/>
          <pc:sldMk cId="2760619653" sldId="258"/>
        </pc:sldMkLst>
        <pc:spChg chg="mod">
          <ac:chgData name="GABRIEL ALVES POSSATO" userId="S::gabriel.possato@etec.sp.gov.br::06275d9f-54da-46a2-8dc5-0a3c40427ac2" providerId="AD" clId="Web-{86FE7F30-08F9-4557-AC74-9A5B58055F30}" dt="2025-08-18T17:09:59.237" v="31" actId="20577"/>
          <ac:spMkLst>
            <pc:docMk/>
            <pc:sldMk cId="2760619653" sldId="258"/>
            <ac:spMk id="6" creationId="{BBEF5AE8-737A-7B83-AB66-4B437EBE6127}"/>
          </ac:spMkLst>
        </pc:spChg>
        <pc:spChg chg="mod">
          <ac:chgData name="GABRIEL ALVES POSSATO" userId="S::gabriel.possato@etec.sp.gov.br::06275d9f-54da-46a2-8dc5-0a3c40427ac2" providerId="AD" clId="Web-{86FE7F30-08F9-4557-AC74-9A5B58055F30}" dt="2025-08-18T17:09:51.487" v="17" actId="20577"/>
          <ac:spMkLst>
            <pc:docMk/>
            <pc:sldMk cId="2760619653" sldId="258"/>
            <ac:spMk id="17" creationId="{B6893535-EABB-43FC-9BD9-37E0BAAF5C60}"/>
          </ac:spMkLst>
        </pc:spChg>
        <pc:spChg chg="mod">
          <ac:chgData name="GABRIEL ALVES POSSATO" userId="S::gabriel.possato@etec.sp.gov.br::06275d9f-54da-46a2-8dc5-0a3c40427ac2" providerId="AD" clId="Web-{86FE7F30-08F9-4557-AC74-9A5B58055F30}" dt="2025-08-18T17:09:48.877" v="14" actId="20577"/>
          <ac:spMkLst>
            <pc:docMk/>
            <pc:sldMk cId="2760619653" sldId="258"/>
            <ac:spMk id="19" creationId="{E2C539D6-C975-3D4A-3710-7845AF495A0F}"/>
          </ac:spMkLst>
        </pc:spChg>
      </pc:sldChg>
      <pc:sldChg chg="delSp add replId">
        <pc:chgData name="GABRIEL ALVES POSSATO" userId="S::gabriel.possato@etec.sp.gov.br::06275d9f-54da-46a2-8dc5-0a3c40427ac2" providerId="AD" clId="Web-{86FE7F30-08F9-4557-AC74-9A5B58055F30}" dt="2025-08-18T17:18:18.850" v="33"/>
        <pc:sldMkLst>
          <pc:docMk/>
          <pc:sldMk cId="3958301328" sldId="298"/>
        </pc:sldMkLst>
        <pc:spChg chg="del">
          <ac:chgData name="GABRIEL ALVES POSSATO" userId="S::gabriel.possato@etec.sp.gov.br::06275d9f-54da-46a2-8dc5-0a3c40427ac2" providerId="AD" clId="Web-{86FE7F30-08F9-4557-AC74-9A5B58055F30}" dt="2025-08-18T17:18:18.850" v="33"/>
          <ac:spMkLst>
            <pc:docMk/>
            <pc:sldMk cId="3958301328" sldId="298"/>
            <ac:spMk id="9" creationId="{0D74FBA8-16F8-4A09-6DDC-249741F5A78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63F9C-C39A-436B-8361-8C5D2A08A836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448D9-E856-4A86-9E70-C4A170917A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05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F23B0-422F-80CD-BCAF-FC7F97996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50C479F-302F-2056-3E58-B0784F1DF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BEAE561-A1D6-5AE4-9EE2-262642C98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ECCB89-B04E-2C38-8666-A009A6440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762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34965-4284-BD76-7A51-358A54EC1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65BEBA3-AFB3-358E-C844-0805CC372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AE89C6C-56AC-007D-6976-F01CA356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5E6853A-FD17-24A1-4670-7B6E026029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061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F4FD-D003-B77E-ABBB-9E0DFBAA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5E324A3-9014-08DC-C8E3-32031480C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E8DC16-4334-242B-7262-BC3F506D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9363EE-683A-920C-D8DD-17C625490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0706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7F2A0-2B55-C49B-CF52-6E6B3ABC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46BE311-2650-E778-9F54-12A2D4330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50B41A3-66AE-E3FB-AD4E-0CE6971D1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2900DA-8A16-A753-E61E-2F154E12F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608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A2D66-1894-0133-3720-33F5B6599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6979685-4EB3-ACDC-10A4-963BDE8E59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195B98F-E9A5-13E7-E283-82FE6C40C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E54383-5822-6FDD-F9AC-A03FE9DB9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245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132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B332-2AB7-D701-4904-E313ACDB1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3D44EA7-7EA6-9897-4AE2-BE89F9F17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73397AA-75E5-5626-49C9-1B3009269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8A28E6-8B61-05DB-03E3-64EE33F6A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361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75B7C-9254-8A99-008D-CDAD5C734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265527B-9B9D-6FDE-446F-37A0DA037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958F03A-8F61-A28F-D388-CEB4DB327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5F946C-FB0B-D7F4-08D8-B02F7E505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560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EAD3B-AB20-DCDA-74D3-44538AA87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F988DAF-241C-C2CD-238B-FFC34654B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698E81D-1331-2DD1-8A13-85B8A3094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03B7FA-98B5-9CDC-80C7-781A32CAC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06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F8E71-1344-2B15-C5A7-E41398D9E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D2541FB-3506-748E-0C92-FFD1B48AF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FD830F4-034E-FAA2-A9F0-FDCB46EED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B9C2215-5AC4-4A47-6EF1-3F96C83C0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986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2FB45-DCB3-005B-05B1-F57208F96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A405940-AF8D-1022-65B2-175A431B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2657622-2FF2-54BC-D6DE-3FDAC9B87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2B314E-A69F-9A00-106A-5781DA422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865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3BDA2-EE80-B6B9-B5B6-EEB145B52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98BF0F6-DD74-7E55-26AE-0A271C364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F50F44B-F107-9086-2F28-344FD4B2C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8BA86F-05B5-FD4B-D8F0-A25CAC69E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629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08B2F-B912-4866-DF59-D9292FA68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EA50850-03B9-5000-E9D8-D5DA97DD3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2516118-CC79-8418-3467-E345C968C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8F01CB-6E51-07CE-E637-2A42933A3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586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83355-B461-5032-AF47-F5B1559C9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A651A7C-7C5B-7987-A343-03A4D6CC8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6874988-8171-7B80-3E46-57E7304E5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E148AE-BB41-F4CC-EA90-36B070159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663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BD731-A1C4-D48B-C1F6-922CF9879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D49B450-E753-9641-1F47-AE1C5C453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565B62E-30DC-23E4-6E14-618CC15DF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102C29-8E3A-144E-1C31-46F01E207D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8393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B7927-B051-013C-1A32-69A170CC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1BB7E00-E37D-EA2C-2DAE-102E60735E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55C2BA-741F-842E-8E2D-3C1B61BEE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18F52-6FCC-654D-1B98-7839045F7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46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4FC01-16FC-241B-07F0-962484ADB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7B15390-585F-9E72-B9D0-98F6374AE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C63C69F-611D-888A-FE35-F656872CD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458C2A-5E7C-0310-F6A4-31CB8C5B2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5990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94BC1-142D-2FFD-E5CD-B287F90FA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0A0A454-D6BE-B379-FC5B-D6CAC7BB5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92C443A-78B3-1111-6992-CD16AFFFF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87414F-2C75-0289-212B-2AE1C358B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40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F4FD-D003-B77E-ABBB-9E0DFBAA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5E324A3-9014-08DC-C8E3-32031480C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E8DC16-4334-242B-7262-BC3F506D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9363EE-683A-920C-D8DD-17C625490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837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EF6F8-13BC-2E0A-BBEC-9DB03A63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21489D4-52EC-4B5C-A92F-7C007A20B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7C9DE0B-D2D5-C83E-8A2F-0D124BBA9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F9EF0E-4073-3EA7-88FC-6485B05DC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345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F4FD-D003-B77E-ABBB-9E0DFBAA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5E324A3-9014-08DC-C8E3-32031480C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E8DC16-4334-242B-7262-BC3F506D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9363EE-683A-920C-D8DD-17C625490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697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37C0-ED04-148E-6E47-9DB442D7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CEDFB17-4C7A-8273-1B62-04F82167F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54A51D-98F8-0338-B119-00803E032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3F573B-F0DF-EC20-8DC1-D13D43B9C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412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37C0-ED04-148E-6E47-9DB442D7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CEDFB17-4C7A-8273-1B62-04F82167F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54A51D-98F8-0338-B119-00803E032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3F573B-F0DF-EC20-8DC1-D13D43B9C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5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F7AA-740C-BD72-5FF0-C281803F3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1BA603F-700B-5543-D8C9-E9379E8A5F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78BFBA5-BBFD-F87B-8C0E-A5C9F7EF0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0B66F7-87B2-069D-E8AD-3EB3EF01E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554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7F2A0-2B55-C49B-CF52-6E6B3ABC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46BE311-2650-E778-9F54-12A2D4330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50B41A3-66AE-E3FB-AD4E-0CE6971D1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2900DA-8A16-A753-E61E-2F154E12F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24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B489E-1B57-6755-F4B5-183E4C864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5439B7-CA79-352E-8D99-14EE49CE1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1B1E75-DD05-0348-2CDF-F2738EF9F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B9BED9-A8F0-81CE-E9BD-C24F621D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AC568A-7D1F-F2A0-F62D-E9F0B0B3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79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C0445-173D-46FA-E403-D589FE04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A79340E-F90B-EFF7-5F80-95D6D7895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C52564-2EDE-8D63-1AA7-B38D1EDAE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80842E-931B-9BD2-BC68-A051709C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094D0E-30BF-0B87-F2F1-94B65D60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570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AED9921-C4B9-EB71-A3E3-BEF1BFF61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13E2E9-8236-7A30-4196-2FEB49032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A3D931-1228-BD5F-FB06-CD4822593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91B368-5F89-D740-314D-42A2BAD5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187558-36F3-4C3A-ED00-F2BEF6B6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224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AFB66-A748-F9EE-A2F3-6504BBC7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BF5FCC-9C5D-23DF-D602-1F9AB412B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750205-3128-87C5-2B6E-556070F55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112BD-B471-553D-5F9D-3433D10B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DE640A-4D58-4029-CAE4-C75359D6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271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4820A-0724-84B1-32CD-1DFB0CE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7FB3D-CC7A-821F-26D3-3B4F529D8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2873F8-D842-80FC-BBD4-3BC2073E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8A54F-C309-ECD9-9F43-FF352B25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1FA4A-6703-1E5F-2A33-B477083B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56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6E19E-2B98-C170-29A0-5CDB178B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71D10E-05AF-5869-5ECE-0B1495443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7E21BA-B94E-EE4F-342C-0CA9E9DB9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5A9B1-DFB7-19BF-CDA0-8DA629BB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CF1C2B-FBA3-9292-C42B-0ED586B7D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1E30A6-90F1-7B5C-E97B-3C18E952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02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FAA8D-C37B-8C3A-1333-F700A597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BF6160-47D6-824F-E8E9-7756E7EDD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B79F36-AC59-E58B-F025-31D4A40F4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18765D7-26BF-A7A4-CF77-35CFFEFC2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D3B644E-7643-64AE-35C3-A3FFEF8270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1FF987D-BA9A-BFD1-335C-8CFF5279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6920DCF-3709-37AA-2717-3BBFD66A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C0AD42C-A44B-646E-62D3-C29D469A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8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CE7CA-BFA4-9D9A-A24E-48F8E2AD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09D33C1-FBBD-EDBA-E855-92CF6350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878905F-98CB-BC0C-B69A-F0D2E0ED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3297118-442D-13EB-59F9-CA35D36D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8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9403471-D047-8A65-DE3A-F5C6A06B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1806E7-F470-C073-253C-23746CB9E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6B1327-53F8-D99A-D2CB-59BB2681F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0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E777C-B8ED-602F-2C2E-F52CA100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AB281E-859A-9D7C-C07A-A52890417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DEF519-B599-0A7F-7CFC-D0FCEAD95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F067F4-4B83-DF91-F678-4551FFA9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7F5C08-76FE-A28A-D103-DCC314E6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EA100E-45AF-B440-47A4-18BDD084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10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73552-622E-50AA-CB04-FA0595DF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5DCFA7A-D26D-A152-8AD8-E4D4D4550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4A669F2-35A9-2905-B665-4B6972EE3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F4E611-88D6-9B51-EAF7-3EFC7D00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DE57F2-6075-C577-2D60-CE61E942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9D66AE-87C8-2665-BCC5-B248547A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22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92554B5-3333-7449-4B46-8B610FB3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B584AA-0B80-84E8-D5D6-12FE3DC8A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9F52A4-6BE1-7A48-7D30-49AC2270D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57233A-81F7-B00C-C2AE-301B44C29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BCAE56-0725-98B8-60CD-1B629FE19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63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49C7DC-E1D2-67CF-7FFB-F099C645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B3D1CA1-2666-9028-B379-E844746F4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232FCD5-B7C0-04C1-E282-8B7C3200BD4C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CC121EDD-DC0B-6F50-4031-684B06A33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767" y="1123313"/>
            <a:ext cx="5754466" cy="3236887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A87C875E-99A2-F750-8457-37A37F31BADF}"/>
              </a:ext>
            </a:extLst>
          </p:cNvPr>
          <p:cNvSpPr txBox="1"/>
          <p:nvPr/>
        </p:nvSpPr>
        <p:spPr>
          <a:xfrm>
            <a:off x="819150" y="4162912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Trabalho de </a:t>
            </a:r>
            <a:r>
              <a:rPr lang="pt-BR" sz="5500" b="1">
                <a:solidFill>
                  <a:srgbClr val="00D365"/>
                </a:solidFill>
                <a:latin typeface="Arial Nova Light" panose="020B0304020202020204" pitchFamily="34" charset="0"/>
              </a:rPr>
              <a:t>Conclusão de Curso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814FA6-AD9E-FEC8-7B89-081430AB33AB}"/>
              </a:ext>
            </a:extLst>
          </p:cNvPr>
          <p:cNvSpPr txBox="1"/>
          <p:nvPr/>
        </p:nvSpPr>
        <p:spPr>
          <a:xfrm>
            <a:off x="819150" y="5132408"/>
            <a:ext cx="1055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>
                <a:latin typeface="Arial Nova Light" panose="020B0304020202020204" pitchFamily="34" charset="0"/>
              </a:rPr>
              <a:t>Adilson, Fabio, Gabriel Possato, Gabriel Schultes, Paulo, Shara</a:t>
            </a:r>
          </a:p>
        </p:txBody>
      </p:sp>
    </p:spTree>
    <p:extLst>
      <p:ext uri="{BB962C8B-B14F-4D97-AF65-F5344CB8AC3E}">
        <p14:creationId xmlns:p14="http://schemas.microsoft.com/office/powerpoint/2010/main" val="399850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E7AC4-BF10-B99A-4F58-B4EE81E5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2436A2C-FBE0-79C8-1AD2-8BB1DC52E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4E43933-D278-6B56-11A9-1FC8084949DC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DF2507C-C96D-0847-88E0-82DACD8EB0AF}"/>
              </a:ext>
            </a:extLst>
          </p:cNvPr>
          <p:cNvSpPr txBox="1"/>
          <p:nvPr/>
        </p:nvSpPr>
        <p:spPr>
          <a:xfrm>
            <a:off x="819150" y="539896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Tecnologias </a:t>
            </a:r>
            <a:r>
              <a:rPr lang="pt-BR" sz="5500" b="1">
                <a:solidFill>
                  <a:srgbClr val="90C254"/>
                </a:solidFill>
                <a:latin typeface="Arial Nova Light" panose="020B0304020202020204" pitchFamily="34" charset="0"/>
              </a:rPr>
              <a:t>Utilizadas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2ADEFF8-38C8-2276-AB2C-20EB9A4B06AB}"/>
              </a:ext>
            </a:extLst>
          </p:cNvPr>
          <p:cNvSpPr/>
          <p:nvPr/>
        </p:nvSpPr>
        <p:spPr>
          <a:xfrm>
            <a:off x="1052282" y="1603785"/>
            <a:ext cx="1825215" cy="18252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251D919-106B-0F7A-D24E-A35069278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3385" y="1906017"/>
            <a:ext cx="1043008" cy="122075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B7509E9C-AA73-9550-D259-DDEB44E509D6}"/>
              </a:ext>
            </a:extLst>
          </p:cNvPr>
          <p:cNvSpPr/>
          <p:nvPr/>
        </p:nvSpPr>
        <p:spPr>
          <a:xfrm>
            <a:off x="5183391" y="1648697"/>
            <a:ext cx="1825214" cy="18252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Ícone&#10;&#10;O conteúdo gerado por IA pode estar incorreto.">
            <a:extLst>
              <a:ext uri="{FF2B5EF4-FFF2-40B4-BE49-F238E27FC236}">
                <a16:creationId xmlns:a16="http://schemas.microsoft.com/office/drawing/2014/main" id="{2D75845B-827C-0215-8D94-78754E4DF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64" y="1819170"/>
            <a:ext cx="1484268" cy="1484268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F71254A2-5B27-A0C6-34C2-6ECA83F7426F}"/>
              </a:ext>
            </a:extLst>
          </p:cNvPr>
          <p:cNvSpPr/>
          <p:nvPr/>
        </p:nvSpPr>
        <p:spPr>
          <a:xfrm>
            <a:off x="9314499" y="1603785"/>
            <a:ext cx="1825214" cy="1825214"/>
          </a:xfrm>
          <a:prstGeom prst="ellipse">
            <a:avLst/>
          </a:prstGeom>
          <a:solidFill>
            <a:srgbClr val="0017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351E7840-073C-0AE3-A310-EE2E61FAC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4115" y="1833401"/>
            <a:ext cx="1365982" cy="1365982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9FAAC7C-18A3-4BE9-9031-DF619A052503}"/>
              </a:ext>
            </a:extLst>
          </p:cNvPr>
          <p:cNvSpPr/>
          <p:nvPr/>
        </p:nvSpPr>
        <p:spPr>
          <a:xfrm>
            <a:off x="1052283" y="4136566"/>
            <a:ext cx="1825215" cy="1825215"/>
          </a:xfrm>
          <a:prstGeom prst="ellipse">
            <a:avLst/>
          </a:prstGeom>
          <a:solidFill>
            <a:srgbClr val="CBCBCB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C2C2C2"/>
              </a:solidFill>
            </a:endParaRPr>
          </a:p>
        </p:txBody>
      </p:sp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BBA9716F-8BBA-464C-8CD5-236AEBCE4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67" y="4663216"/>
            <a:ext cx="1456446" cy="771917"/>
          </a:xfrm>
          <a:prstGeom prst="rect">
            <a:avLst/>
          </a:prstGeom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2B8DB9FE-2224-48AD-95B8-2ED4C76CD8DC}"/>
              </a:ext>
            </a:extLst>
          </p:cNvPr>
          <p:cNvSpPr/>
          <p:nvPr/>
        </p:nvSpPr>
        <p:spPr>
          <a:xfrm>
            <a:off x="5183393" y="4136567"/>
            <a:ext cx="1825214" cy="18252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A55A74A0-F35E-4AD7-B7A4-B5D67F5E3EB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255" y="4485429"/>
            <a:ext cx="1127487" cy="1127487"/>
          </a:xfrm>
          <a:prstGeom prst="rect">
            <a:avLst/>
          </a:prstGeom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F5F17874-3736-4DEE-AB21-C32A2B77FA84}"/>
              </a:ext>
            </a:extLst>
          </p:cNvPr>
          <p:cNvSpPr/>
          <p:nvPr/>
        </p:nvSpPr>
        <p:spPr>
          <a:xfrm>
            <a:off x="9314499" y="4220340"/>
            <a:ext cx="1825216" cy="1825216"/>
          </a:xfrm>
          <a:prstGeom prst="ellipse">
            <a:avLst/>
          </a:prstGeom>
          <a:solidFill>
            <a:srgbClr val="2229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4080A65F-58BF-43AB-A2C4-8321B7ED5B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562" y="4560403"/>
            <a:ext cx="1145090" cy="114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3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4" grpId="0" animBg="1"/>
      <p:bldP spid="15" grpId="0" animBg="1"/>
      <p:bldP spid="17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EFAFDF-601E-4C68-FB3D-3D9DE887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68A716A-14D6-9AC2-6B6C-BBAD14B12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0139ED-0361-68AE-3D9A-BF0B3675D1A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1149495-884F-ABCA-B62F-D2E563C5DE39}"/>
              </a:ext>
            </a:extLst>
          </p:cNvPr>
          <p:cNvSpPr txBox="1"/>
          <p:nvPr/>
        </p:nvSpPr>
        <p:spPr>
          <a:xfrm>
            <a:off x="819150" y="2944252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Metodologia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2A2BADA-FE5D-8B7E-3B55-D4C1E69B2EB9}"/>
              </a:ext>
            </a:extLst>
          </p:cNvPr>
          <p:cNvCxnSpPr/>
          <p:nvPr/>
        </p:nvCxnSpPr>
        <p:spPr>
          <a:xfrm>
            <a:off x="1430274" y="3930079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42900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7468C-17EA-C9EA-1A23-E12588AC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F5767E0-5E38-09AD-011A-66D032A0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1013616-AC1E-F09D-F0F8-4BCE42561DD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283DE3F-8738-42D8-9D86-B1BA18C39BCE}"/>
              </a:ext>
            </a:extLst>
          </p:cNvPr>
          <p:cNvSpPr txBox="1"/>
          <p:nvPr/>
        </p:nvSpPr>
        <p:spPr>
          <a:xfrm>
            <a:off x="819150" y="52971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Metodologia</a:t>
            </a:r>
            <a:endParaRPr lang="pt-BR" sz="55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3C47972-85C7-45C0-BFD7-AF3A56B270A1}"/>
              </a:ext>
            </a:extLst>
          </p:cNvPr>
          <p:cNvSpPr txBox="1"/>
          <p:nvPr/>
        </p:nvSpPr>
        <p:spPr>
          <a:xfrm>
            <a:off x="819150" y="1453544"/>
            <a:ext cx="105537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500">
                <a:latin typeface="Arial Nova Light" panose="020B0304020202020204" pitchFamily="34" charset="0"/>
              </a:rPr>
              <a:t>A pesquisa utilizada foi do tipo descritiva, com a finalidade de desenvolver uma solução que auxilie os usuários a alcançarem seus objetivos através de dietas, jejum, monitoramento calórico, entre outros. Temos como objetivo adquirir resultados através de pesquisa qualitativa tendo como finalidade obter informações e conhecimento sobre o tema, e assim proporcionar a montagem de dietas seguindo as necessidades do usuário.</a:t>
            </a:r>
          </a:p>
        </p:txBody>
      </p:sp>
    </p:spTree>
    <p:extLst>
      <p:ext uri="{BB962C8B-B14F-4D97-AF65-F5344CB8AC3E}">
        <p14:creationId xmlns:p14="http://schemas.microsoft.com/office/powerpoint/2010/main" val="769102327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E705B4-2AB4-F17A-6296-A6837834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6C54B1D-69BA-919C-5CEA-3C34C82C4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9BC9CE-CF4B-2DF0-C7EA-01F546735F1F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B9AA83D-E6B1-5C37-77B1-1DD951EDD697}"/>
              </a:ext>
            </a:extLst>
          </p:cNvPr>
          <p:cNvSpPr txBox="1"/>
          <p:nvPr/>
        </p:nvSpPr>
        <p:spPr>
          <a:xfrm>
            <a:off x="819150" y="52971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Metodologia</a:t>
            </a:r>
            <a:endParaRPr lang="pt-BR" sz="55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" name="Imagem 1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D8537218-3D06-5300-4442-24C8CF834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81302"/>
            <a:ext cx="102108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01328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DF5DA55-7F51-954F-A4A3-9B49E4163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DA9A8B2-9B36-096B-745D-0C1D2BE9D74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2B66FF8-57B8-8779-CBA5-2A7A1174517F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Problema e </a:t>
            </a:r>
            <a:r>
              <a:rPr lang="pt-BR" sz="5500" b="1">
                <a:solidFill>
                  <a:srgbClr val="00D365"/>
                </a:solidFill>
                <a:latin typeface="Arial Nova Light" panose="020B0304020202020204" pitchFamily="34" charset="0"/>
              </a:rPr>
              <a:t>Justificativa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AF9F5AD-ECBC-A0F7-F36B-62C38A2EF2B6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27069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9CEC1-A4ED-021B-7F33-68CC4FE29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75634191-F5F8-D6B8-7D64-A771FBE5A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92DE1C1-17CF-C511-0074-27008618DD01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A972613-88F5-BC1C-834A-B2D9B9D2C9DE}"/>
              </a:ext>
            </a:extLst>
          </p:cNvPr>
          <p:cNvSpPr txBox="1"/>
          <p:nvPr/>
        </p:nvSpPr>
        <p:spPr>
          <a:xfrm>
            <a:off x="819150" y="53588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Problema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384540A-28A5-E43F-DFC8-F86812ED075B}"/>
              </a:ext>
            </a:extLst>
          </p:cNvPr>
          <p:cNvSpPr txBox="1"/>
          <p:nvPr/>
        </p:nvSpPr>
        <p:spPr>
          <a:xfrm>
            <a:off x="819150" y="1502504"/>
            <a:ext cx="8170738" cy="447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560" err="1">
                <a:latin typeface="Arial Nova Light" panose="020B0304020202020204" pitchFamily="34" charset="0"/>
              </a:rPr>
              <a:t>Culturalmente</a:t>
            </a:r>
            <a:r>
              <a:rPr lang="en-US" sz="3560">
                <a:latin typeface="Arial Nova Light" panose="020B0304020202020204" pitchFamily="34" charset="0"/>
              </a:rPr>
              <a:t>, a </a:t>
            </a:r>
            <a:r>
              <a:rPr lang="en-US" sz="3560" err="1">
                <a:latin typeface="Arial Nova Light" panose="020B0304020202020204" pitchFamily="34" charset="0"/>
              </a:rPr>
              <a:t>palavra</a:t>
            </a:r>
            <a:r>
              <a:rPr lang="en-US" sz="3560">
                <a:latin typeface="Arial Nova Light" panose="020B0304020202020204" pitchFamily="34" charset="0"/>
              </a:rPr>
              <a:t> “</a:t>
            </a:r>
            <a:r>
              <a:rPr lang="en-US" sz="3560" err="1">
                <a:latin typeface="Arial Nova Light" panose="020B0304020202020204" pitchFamily="34" charset="0"/>
              </a:rPr>
              <a:t>dieta</a:t>
            </a:r>
            <a:r>
              <a:rPr lang="en-US" sz="3560">
                <a:latin typeface="Arial Nova Light" panose="020B0304020202020204" pitchFamily="34" charset="0"/>
              </a:rPr>
              <a:t>”, </a:t>
            </a:r>
            <a:r>
              <a:rPr lang="en-US" sz="3560" err="1">
                <a:latin typeface="Arial Nova Light" panose="020B0304020202020204" pitchFamily="34" charset="0"/>
              </a:rPr>
              <a:t>nos</a:t>
            </a:r>
            <a:r>
              <a:rPr lang="en-US" sz="3560">
                <a:latin typeface="Arial Nova Light" panose="020B0304020202020204" pitchFamily="34" charset="0"/>
              </a:rPr>
              <a:t> </a:t>
            </a:r>
            <a:r>
              <a:rPr lang="en-US" sz="3560" err="1">
                <a:latin typeface="Arial Nova Light" panose="020B0304020202020204" pitchFamily="34" charset="0"/>
              </a:rPr>
              <a:t>dias</a:t>
            </a:r>
            <a:r>
              <a:rPr lang="en-US" sz="3560">
                <a:latin typeface="Arial Nova Light" panose="020B0304020202020204" pitchFamily="34" charset="0"/>
              </a:rPr>
              <a:t> de </a:t>
            </a:r>
            <a:r>
              <a:rPr lang="en-US" sz="3560" err="1">
                <a:latin typeface="Arial Nova Light" panose="020B0304020202020204" pitchFamily="34" charset="0"/>
              </a:rPr>
              <a:t>hoje</a:t>
            </a:r>
            <a:r>
              <a:rPr lang="en-US" sz="3560">
                <a:latin typeface="Arial Nova Light" panose="020B0304020202020204" pitchFamily="34" charset="0"/>
              </a:rPr>
              <a:t>, </a:t>
            </a:r>
            <a:r>
              <a:rPr lang="en-US" sz="3560" err="1">
                <a:latin typeface="Arial Nova Light" panose="020B0304020202020204" pitchFamily="34" charset="0"/>
              </a:rPr>
              <a:t>está</a:t>
            </a:r>
            <a:r>
              <a:rPr lang="en-US" sz="3560">
                <a:latin typeface="Arial Nova Light" panose="020B0304020202020204" pitchFamily="34" charset="0"/>
              </a:rPr>
              <a:t> </a:t>
            </a:r>
            <a:r>
              <a:rPr lang="en-US" sz="3560" err="1">
                <a:latin typeface="Arial Nova Light" panose="020B0304020202020204" pitchFamily="34" charset="0"/>
              </a:rPr>
              <a:t>associada</a:t>
            </a:r>
            <a:r>
              <a:rPr lang="en-US" sz="3560">
                <a:latin typeface="Arial Nova Light" panose="020B0304020202020204" pitchFamily="34" charset="0"/>
              </a:rPr>
              <a:t> </a:t>
            </a:r>
            <a:r>
              <a:rPr lang="en-US" sz="3560" b="1">
                <a:solidFill>
                  <a:srgbClr val="2FB206"/>
                </a:solidFill>
                <a:latin typeface="Arial Nova Light" panose="020B0304020202020204" pitchFamily="34" charset="0"/>
              </a:rPr>
              <a:t>à </a:t>
            </a:r>
            <a:r>
              <a:rPr lang="en-US" sz="3560" b="1" err="1">
                <a:solidFill>
                  <a:srgbClr val="2FB206"/>
                </a:solidFill>
                <a:latin typeface="Arial Nova Light" panose="020B0304020202020204" pitchFamily="34" charset="0"/>
              </a:rPr>
              <a:t>restrição</a:t>
            </a:r>
            <a:r>
              <a:rPr lang="en-US" sz="3560" b="1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 b="1" err="1">
                <a:solidFill>
                  <a:srgbClr val="2FB206"/>
                </a:solidFill>
                <a:latin typeface="Arial Nova Light" panose="020B0304020202020204" pitchFamily="34" charset="0"/>
              </a:rPr>
              <a:t>alimentar</a:t>
            </a:r>
            <a:r>
              <a:rPr lang="en-US" sz="3560" b="1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 b="1" err="1">
                <a:solidFill>
                  <a:srgbClr val="2FB206"/>
                </a:solidFill>
                <a:latin typeface="Arial Nova Light" panose="020B0304020202020204" pitchFamily="34" charset="0"/>
              </a:rPr>
              <a:t>intencional</a:t>
            </a:r>
            <a:r>
              <a:rPr lang="en-US" sz="3560" b="1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 b="1" err="1">
                <a:solidFill>
                  <a:srgbClr val="2FB206"/>
                </a:solidFill>
                <a:latin typeface="Arial Nova Light" panose="020B0304020202020204" pitchFamily="34" charset="0"/>
              </a:rPr>
              <a:t>visando</a:t>
            </a:r>
            <a:r>
              <a:rPr lang="en-US" sz="3560" b="1">
                <a:solidFill>
                  <a:srgbClr val="2FB206"/>
                </a:solidFill>
                <a:latin typeface="Arial Nova Light" panose="020B0304020202020204" pitchFamily="34" charset="0"/>
              </a:rPr>
              <a:t> a </a:t>
            </a:r>
            <a:r>
              <a:rPr lang="en-US" sz="3560" b="1" err="1">
                <a:solidFill>
                  <a:srgbClr val="2FB206"/>
                </a:solidFill>
                <a:latin typeface="Arial Nova Light" panose="020B0304020202020204" pitchFamily="34" charset="0"/>
              </a:rPr>
              <a:t>perda</a:t>
            </a:r>
            <a:r>
              <a:rPr lang="en-US" sz="3560" b="1">
                <a:solidFill>
                  <a:srgbClr val="2FB206"/>
                </a:solidFill>
                <a:latin typeface="Arial Nova Light" panose="020B0304020202020204" pitchFamily="34" charset="0"/>
              </a:rPr>
              <a:t> de peso.</a:t>
            </a:r>
            <a:r>
              <a:rPr lang="en-US" sz="356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>
                <a:latin typeface="Arial Nova Light" panose="020B0304020202020204" pitchFamily="34" charset="0"/>
              </a:rPr>
              <a:t>A </a:t>
            </a:r>
            <a:r>
              <a:rPr lang="en-US" sz="3560" err="1">
                <a:latin typeface="Arial Nova Light" panose="020B0304020202020204" pitchFamily="34" charset="0"/>
              </a:rPr>
              <a:t>fome</a:t>
            </a:r>
            <a:r>
              <a:rPr lang="en-US" sz="3560">
                <a:latin typeface="Arial Nova Light" panose="020B0304020202020204" pitchFamily="34" charset="0"/>
              </a:rPr>
              <a:t>, a </a:t>
            </a:r>
            <a:r>
              <a:rPr lang="en-US" sz="3560" err="1">
                <a:latin typeface="Arial Nova Light" panose="020B0304020202020204" pitchFamily="34" charset="0"/>
              </a:rPr>
              <a:t>privação</a:t>
            </a:r>
            <a:r>
              <a:rPr lang="en-US" sz="3560">
                <a:latin typeface="Arial Nova Light" panose="020B0304020202020204" pitchFamily="34" charset="0"/>
              </a:rPr>
              <a:t> e a </a:t>
            </a:r>
            <a:r>
              <a:rPr lang="en-US" sz="3560" err="1">
                <a:latin typeface="Arial Nova Light" panose="020B0304020202020204" pitchFamily="34" charset="0"/>
              </a:rPr>
              <a:t>desconfiança</a:t>
            </a:r>
            <a:r>
              <a:rPr lang="en-US" sz="3560">
                <a:latin typeface="Arial Nova Light" panose="020B0304020202020204" pitchFamily="34" charset="0"/>
              </a:rPr>
              <a:t> dos </a:t>
            </a:r>
            <a:r>
              <a:rPr lang="en-US" sz="3560" err="1">
                <a:latin typeface="Arial Nova Light" panose="020B0304020202020204" pitchFamily="34" charset="0"/>
              </a:rPr>
              <a:t>sinais</a:t>
            </a:r>
            <a:r>
              <a:rPr lang="en-US" sz="3560">
                <a:latin typeface="Arial Nova Light" panose="020B0304020202020204" pitchFamily="34" charset="0"/>
              </a:rPr>
              <a:t> do </a:t>
            </a:r>
            <a:r>
              <a:rPr lang="en-US" sz="3560" err="1">
                <a:latin typeface="Arial Nova Light" panose="020B0304020202020204" pitchFamily="34" charset="0"/>
              </a:rPr>
              <a:t>próprio</a:t>
            </a:r>
            <a:r>
              <a:rPr lang="en-US" sz="3560">
                <a:latin typeface="Arial Nova Light" panose="020B0304020202020204" pitchFamily="34" charset="0"/>
              </a:rPr>
              <a:t> </a:t>
            </a:r>
            <a:r>
              <a:rPr lang="en-US" sz="3560" err="1">
                <a:latin typeface="Arial Nova Light" panose="020B0304020202020204" pitchFamily="34" charset="0"/>
              </a:rPr>
              <a:t>corpo</a:t>
            </a:r>
            <a:r>
              <a:rPr lang="en-US" sz="3560">
                <a:latin typeface="Arial Nova Light" panose="020B0304020202020204" pitchFamily="34" charset="0"/>
              </a:rPr>
              <a:t> </a:t>
            </a:r>
            <a:r>
              <a:rPr lang="en-US" sz="3560" err="1">
                <a:latin typeface="Arial Nova Light" panose="020B0304020202020204" pitchFamily="34" charset="0"/>
              </a:rPr>
              <a:t>tornaram</a:t>
            </a:r>
            <a:r>
              <a:rPr lang="en-US" sz="3560">
                <a:latin typeface="Arial Nova Light" panose="020B0304020202020204" pitchFamily="34" charset="0"/>
              </a:rPr>
              <a:t>-se </a:t>
            </a:r>
            <a:r>
              <a:rPr lang="en-US" sz="3560" err="1">
                <a:latin typeface="Arial Nova Light" panose="020B0304020202020204" pitchFamily="34" charset="0"/>
              </a:rPr>
              <a:t>mais</a:t>
            </a:r>
            <a:r>
              <a:rPr lang="en-US" sz="3560">
                <a:latin typeface="Arial Nova Light" panose="020B0304020202020204" pitchFamily="34" charset="0"/>
              </a:rPr>
              <a:t> </a:t>
            </a:r>
            <a:r>
              <a:rPr lang="en-US" sz="3560" err="1">
                <a:latin typeface="Arial Nova Light" panose="020B0304020202020204" pitchFamily="34" charset="0"/>
              </a:rPr>
              <a:t>comuns</a:t>
            </a:r>
            <a:r>
              <a:rPr lang="en-US" sz="3560">
                <a:latin typeface="Arial Nova Light" panose="020B0304020202020204" pitchFamily="34" charset="0"/>
              </a:rPr>
              <a:t> e </a:t>
            </a:r>
            <a:r>
              <a:rPr lang="en-US" sz="3560" err="1">
                <a:latin typeface="Arial Nova Light" panose="020B0304020202020204" pitchFamily="34" charset="0"/>
              </a:rPr>
              <a:t>associadas</a:t>
            </a:r>
            <a:r>
              <a:rPr lang="en-US" sz="3560">
                <a:latin typeface="Arial Nova Light" panose="020B0304020202020204" pitchFamily="34" charset="0"/>
              </a:rPr>
              <a:t> à </a:t>
            </a:r>
            <a:r>
              <a:rPr lang="en-US" sz="3560" err="1">
                <a:latin typeface="Arial Nova Light" panose="020B0304020202020204" pitchFamily="34" charset="0"/>
              </a:rPr>
              <a:t>dieta</a:t>
            </a:r>
            <a:r>
              <a:rPr lang="en-US" sz="3560">
                <a:latin typeface="Arial Nova Light" panose="020B0304020202020204" pitchFamily="34" charset="0"/>
              </a:rPr>
              <a:t>. (SWIGGARD, Alison. </a:t>
            </a:r>
            <a:r>
              <a:rPr lang="en-US" sz="3560" b="1">
                <a:latin typeface="Arial Nova Light" panose="020B0304020202020204" pitchFamily="34" charset="0"/>
              </a:rPr>
              <a:t>Unpacking the History of Diets &amp; Diet Culture</a:t>
            </a:r>
            <a:r>
              <a:rPr lang="en-US" sz="3560">
                <a:latin typeface="Arial Nova Light" panose="020B0304020202020204" pitchFamily="34" charset="0"/>
              </a:rPr>
              <a:t>) </a:t>
            </a:r>
            <a:endParaRPr lang="pt-BR" sz="3560">
              <a:latin typeface="Arial Nova Light" panose="020B0304020202020204" pitchFamily="34" charset="0"/>
            </a:endParaRPr>
          </a:p>
        </p:txBody>
      </p:sp>
      <p:pic>
        <p:nvPicPr>
          <p:cNvPr id="6" name="Imagem 5" descr="Flor cor de rosa&#10;&#10;O conteúdo gerado por IA pode estar incorreto.">
            <a:extLst>
              <a:ext uri="{FF2B5EF4-FFF2-40B4-BE49-F238E27FC236}">
                <a16:creationId xmlns:a16="http://schemas.microsoft.com/office/drawing/2014/main" id="{C0222AA5-66E7-6A88-BC9A-ECB778366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3929">
            <a:off x="7395584" y="1924138"/>
            <a:ext cx="7481675" cy="41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8079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89433-6909-30C8-DE44-027A7AC0D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2AFCD69-EDFC-F07F-366F-151E24979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392BCF3-79F6-028F-2FFA-709FFB823E1A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0C139FA-5A71-2B04-FBEA-EA0D2772909B}"/>
              </a:ext>
            </a:extLst>
          </p:cNvPr>
          <p:cNvSpPr txBox="1"/>
          <p:nvPr/>
        </p:nvSpPr>
        <p:spPr>
          <a:xfrm>
            <a:off x="819150" y="71177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Problema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44DC38-79B8-07AA-7C55-38F9F73CF915}"/>
              </a:ext>
            </a:extLst>
          </p:cNvPr>
          <p:cNvSpPr txBox="1"/>
          <p:nvPr/>
        </p:nvSpPr>
        <p:spPr>
          <a:xfrm>
            <a:off x="1167362" y="5380174"/>
            <a:ext cx="36407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>
                <a:latin typeface="Arial Nova Light" panose="020B0304020202020204" pitchFamily="34" charset="0"/>
              </a:rPr>
              <a:t>Discóbolo</a:t>
            </a:r>
            <a:r>
              <a:rPr lang="pt-BR" sz="1000">
                <a:latin typeface="Arial Nova Light" panose="020B0304020202020204" pitchFamily="34" charset="0"/>
              </a:rPr>
              <a:t> - Fonte: https://acdn-us.mitiendanube.com/stores/002/379/219/products/736buntitled-580559ab80f59e270c17353268076132-1024-1024.webp</a:t>
            </a:r>
          </a:p>
        </p:txBody>
      </p:sp>
      <p:pic>
        <p:nvPicPr>
          <p:cNvPr id="4" name="Imagem 3" descr="Flor cor de rosa&#10;&#10;O conteúdo gerado por IA pode estar incorreto.">
            <a:extLst>
              <a:ext uri="{FF2B5EF4-FFF2-40B4-BE49-F238E27FC236}">
                <a16:creationId xmlns:a16="http://schemas.microsoft.com/office/drawing/2014/main" id="{852F5390-9070-51EC-05FD-821BBB2D7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3929">
            <a:off x="7397248" y="-5059472"/>
            <a:ext cx="7481675" cy="4149992"/>
          </a:xfrm>
          <a:prstGeom prst="rect">
            <a:avLst/>
          </a:prstGeom>
        </p:spPr>
      </p:pic>
      <p:pic>
        <p:nvPicPr>
          <p:cNvPr id="2054" name="Picture 6" descr="Estátua Discobolus">
            <a:extLst>
              <a:ext uri="{FF2B5EF4-FFF2-40B4-BE49-F238E27FC236}">
                <a16:creationId xmlns:a16="http://schemas.microsoft.com/office/drawing/2014/main" id="{F6CFE7A0-A17B-4DFC-86CB-4B637FDE9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62" y="1681273"/>
            <a:ext cx="3640740" cy="3640740"/>
          </a:xfrm>
          <a:prstGeom prst="rect">
            <a:avLst/>
          </a:prstGeom>
          <a:noFill/>
          <a:ln w="19050">
            <a:solidFill>
              <a:srgbClr val="477D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ylvester Graham">
            <a:extLst>
              <a:ext uri="{FF2B5EF4-FFF2-40B4-BE49-F238E27FC236}">
                <a16:creationId xmlns:a16="http://schemas.microsoft.com/office/drawing/2014/main" id="{10DD0C43-8F1E-49FC-A7D2-00D7C744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062" y="1739434"/>
            <a:ext cx="3268576" cy="3640740"/>
          </a:xfrm>
          <a:prstGeom prst="rect">
            <a:avLst/>
          </a:prstGeom>
          <a:noFill/>
          <a:ln w="19050">
            <a:solidFill>
              <a:srgbClr val="477D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F76F43-F4F5-4306-9EC7-E5E7AF59B9B1}"/>
              </a:ext>
            </a:extLst>
          </p:cNvPr>
          <p:cNvSpPr txBox="1"/>
          <p:nvPr/>
        </p:nvSpPr>
        <p:spPr>
          <a:xfrm>
            <a:off x="7756062" y="5438336"/>
            <a:ext cx="3268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>
                <a:latin typeface="Arial Nova Light" panose="020B0304020202020204" pitchFamily="34" charset="0"/>
              </a:rPr>
              <a:t>Ilustração de Sylvester Graham </a:t>
            </a:r>
            <a:r>
              <a:rPr lang="pt-BR" sz="1000">
                <a:latin typeface="Arial Nova Light" panose="020B0304020202020204" pitchFamily="34" charset="0"/>
              </a:rPr>
              <a:t>– Fonte: https://davidarioch.com/wp-content/uploads/2017/03/sylvester-graham.jpg</a:t>
            </a:r>
          </a:p>
        </p:txBody>
      </p:sp>
    </p:spTree>
    <p:extLst>
      <p:ext uri="{BB962C8B-B14F-4D97-AF65-F5344CB8AC3E}">
        <p14:creationId xmlns:p14="http://schemas.microsoft.com/office/powerpoint/2010/main" val="378872880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186311-CBE6-C2CF-6376-C63406850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D1B13A8-9EFA-43CD-6FBA-363CE482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E9D58E9-201F-0347-F488-190897C8734E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C88B437-04D5-24E9-8C00-48A4233B0B1F}"/>
              </a:ext>
            </a:extLst>
          </p:cNvPr>
          <p:cNvSpPr txBox="1"/>
          <p:nvPr/>
        </p:nvSpPr>
        <p:spPr>
          <a:xfrm>
            <a:off x="819150" y="71177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Justificativa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78004C-6DA9-A77D-1C96-00A6400598F3}"/>
              </a:ext>
            </a:extLst>
          </p:cNvPr>
          <p:cNvSpPr txBox="1"/>
          <p:nvPr/>
        </p:nvSpPr>
        <p:spPr>
          <a:xfrm>
            <a:off x="819150" y="1628651"/>
            <a:ext cx="86741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>
                <a:latin typeface="Arial Nova Light" panose="020B0304020202020204" pitchFamily="34" charset="0"/>
              </a:rPr>
              <a:t>A palavra “dieta”, embora tenha assumido diferentes significados ao longo da história, quase sempre esteve ligada a um conceito: </a:t>
            </a:r>
            <a:r>
              <a:rPr lang="pt-BR" sz="3200" b="1">
                <a:solidFill>
                  <a:srgbClr val="3E6D35"/>
                </a:solidFill>
                <a:latin typeface="Arial Nova Light" panose="020B0304020202020204" pitchFamily="34" charset="0"/>
              </a:rPr>
              <a:t>a busca por um corpo ideal.</a:t>
            </a:r>
            <a:r>
              <a:rPr lang="pt-BR" sz="320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3200">
                <a:latin typeface="Arial Nova Light" panose="020B0304020202020204" pitchFamily="34" charset="0"/>
              </a:rPr>
              <a:t>Essa busca alimentou, ao longo dos séculos, </a:t>
            </a:r>
            <a:r>
              <a:rPr lang="pt-BR" sz="3200" b="1">
                <a:solidFill>
                  <a:srgbClr val="2FB206"/>
                </a:solidFill>
                <a:latin typeface="Arial Nova Light" panose="020B0304020202020204" pitchFamily="34" charset="0"/>
              </a:rPr>
              <a:t>uma obsessão pela perda de peso, pela restrição alimentar e pelo controle rígido sobre o próprio corpo</a:t>
            </a:r>
            <a:r>
              <a:rPr lang="pt-BR" sz="320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pt-BR" sz="3200">
                <a:latin typeface="Arial Nova Light" panose="020B0304020202020204" pitchFamily="34" charset="0"/>
              </a:rPr>
              <a:t>— frequentemente </a:t>
            </a:r>
            <a:r>
              <a:rPr lang="pt-BR" sz="3200" b="1">
                <a:solidFill>
                  <a:srgbClr val="3E6D35"/>
                </a:solidFill>
                <a:latin typeface="Arial Nova Light" panose="020B0304020202020204" pitchFamily="34" charset="0"/>
              </a:rPr>
              <a:t>associando a alimentação a valores morais e pressões sociais.</a:t>
            </a:r>
          </a:p>
        </p:txBody>
      </p:sp>
      <p:pic>
        <p:nvPicPr>
          <p:cNvPr id="9" name="Imagem 8" descr="Planta com folhas verdes&#10;&#10;O conteúdo gerado por IA pode estar incorreto.">
            <a:extLst>
              <a:ext uri="{FF2B5EF4-FFF2-40B4-BE49-F238E27FC236}">
                <a16:creationId xmlns:a16="http://schemas.microsoft.com/office/drawing/2014/main" id="{E29D8AAD-A80F-F8CB-7D14-86D6F3EE8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67793" y="-76264"/>
            <a:ext cx="3089520" cy="36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8366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29A0FA-4E38-68C5-6B85-A7157D593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D63898E-0065-DDA1-08CB-3401DDBFE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4E46FCF-105C-843A-19DB-693283DF277A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6CF51A8-234E-EA96-C3FC-B47137B4D60A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Problema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B5DB06-4B83-4A72-EECF-EF644D7BE091}"/>
              </a:ext>
            </a:extLst>
          </p:cNvPr>
          <p:cNvSpPr txBox="1"/>
          <p:nvPr/>
        </p:nvSpPr>
        <p:spPr>
          <a:xfrm>
            <a:off x="819150" y="1422106"/>
            <a:ext cx="952692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100">
                <a:latin typeface="Arial Nova Light" panose="020B0304020202020204" pitchFamily="34" charset="0"/>
              </a:rPr>
              <a:t>A obesidade é uma condição médica crônica caracterizada pelo </a:t>
            </a:r>
            <a:r>
              <a:rPr lang="pt-BR" sz="3100" b="1">
                <a:solidFill>
                  <a:srgbClr val="3E6D35"/>
                </a:solidFill>
                <a:latin typeface="Arial Nova Light" panose="020B0304020202020204" pitchFamily="34" charset="0"/>
              </a:rPr>
              <a:t>acúmulo excessivo de gordura corporal,</a:t>
            </a:r>
            <a:r>
              <a:rPr lang="pt-BR" sz="310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3100">
                <a:latin typeface="Arial Nova Light" panose="020B0304020202020204" pitchFamily="34" charset="0"/>
              </a:rPr>
              <a:t>que pode comprometer a saúde e aumentar </a:t>
            </a:r>
            <a:r>
              <a:rPr lang="pt-BR" sz="3100" b="1">
                <a:solidFill>
                  <a:srgbClr val="2FB206"/>
                </a:solidFill>
                <a:latin typeface="Arial Nova Light" panose="020B0304020202020204" pitchFamily="34" charset="0"/>
              </a:rPr>
              <a:t>o risco de diversas doenças, como as cardiovasculares.</a:t>
            </a:r>
            <a:r>
              <a:rPr lang="pt-BR" sz="3100" b="1">
                <a:latin typeface="Arial Nova Light" panose="020B0304020202020204" pitchFamily="34" charset="0"/>
              </a:rPr>
              <a:t> </a:t>
            </a:r>
            <a:r>
              <a:rPr lang="pt-BR" sz="3100">
                <a:latin typeface="Arial Nova Light" panose="020B0304020202020204" pitchFamily="34" charset="0"/>
              </a:rPr>
              <a:t>Ela ocorre quando há um </a:t>
            </a:r>
            <a:r>
              <a:rPr lang="pt-BR" sz="3100" b="1">
                <a:solidFill>
                  <a:srgbClr val="3E6D35"/>
                </a:solidFill>
                <a:latin typeface="Arial Nova Light" panose="020B0304020202020204" pitchFamily="34" charset="0"/>
              </a:rPr>
              <a:t>desequilíbrio entre a ingestão e o gasto de energia </a:t>
            </a:r>
            <a:r>
              <a:rPr lang="pt-BR" sz="3100">
                <a:latin typeface="Arial Nova Light" panose="020B0304020202020204" pitchFamily="34" charset="0"/>
              </a:rPr>
              <a:t>– ou seja, quando o consumo de calorias é maior do que o corpo consegue queimar ao longo do tempo. </a:t>
            </a:r>
            <a:r>
              <a:rPr lang="es-ES" sz="3100">
                <a:latin typeface="Arial Nova Light" panose="020B0304020202020204" pitchFamily="34" charset="0"/>
              </a:rPr>
              <a:t>(MANUAL MSD. </a:t>
            </a:r>
            <a:r>
              <a:rPr lang="es-ES" sz="3100" err="1">
                <a:latin typeface="Arial Nova Light" panose="020B0304020202020204" pitchFamily="34" charset="0"/>
              </a:rPr>
              <a:t>Shauna</a:t>
            </a:r>
            <a:r>
              <a:rPr lang="es-ES" sz="3100">
                <a:latin typeface="Arial Nova Light" panose="020B0304020202020204" pitchFamily="34" charset="0"/>
              </a:rPr>
              <a:t> M. Levy, MD, MS, et al; </a:t>
            </a:r>
            <a:r>
              <a:rPr lang="es-ES" sz="3100" b="1" err="1">
                <a:latin typeface="Arial Nova Light" panose="020B0304020202020204" pitchFamily="34" charset="0"/>
              </a:rPr>
              <a:t>Obesidade</a:t>
            </a:r>
            <a:r>
              <a:rPr lang="es-ES" sz="3100">
                <a:latin typeface="Arial Nova Light" panose="020B0304020202020204" pitchFamily="34" charset="0"/>
              </a:rPr>
              <a:t>)​</a:t>
            </a:r>
            <a:endParaRPr lang="pt-BR" sz="3100">
              <a:latin typeface="Arial Nova Light" panose="020B0304020202020204" pitchFamily="34" charset="0"/>
            </a:endParaRPr>
          </a:p>
        </p:txBody>
      </p:sp>
      <p:pic>
        <p:nvPicPr>
          <p:cNvPr id="8" name="Imagem 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3466863B-E913-338D-7FF8-FDD96E147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044" flipH="1">
            <a:off x="9467763" y="-1772961"/>
            <a:ext cx="2614217" cy="87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1415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98C99C-2F7C-6E63-E85F-332CBD45F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7818B3D-C34D-D55C-2F07-931F848F0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7B796-3FE0-BE89-7377-12B8CAC46442}"/>
              </a:ext>
            </a:extLst>
          </p:cNvPr>
          <p:cNvSpPr/>
          <p:nvPr/>
        </p:nvSpPr>
        <p:spPr>
          <a:xfrm>
            <a:off x="819150" y="6022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F9B6399-6BC9-A6B0-A1A7-13E1EEC6820B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Justificativa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E382DD-9AC2-5661-E230-2EA56684935A}"/>
              </a:ext>
            </a:extLst>
          </p:cNvPr>
          <p:cNvSpPr txBox="1"/>
          <p:nvPr/>
        </p:nvSpPr>
        <p:spPr>
          <a:xfrm>
            <a:off x="819151" y="1541739"/>
            <a:ext cx="54477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>
                <a:latin typeface="Arial Nova Light" panose="020B0304020202020204" pitchFamily="34" charset="0"/>
              </a:rPr>
              <a:t>Na pesquisa realizada pelo Ministério da Saúde, por meio do sistema </a:t>
            </a:r>
            <a:r>
              <a:rPr lang="pt-BR" sz="2200" err="1">
                <a:latin typeface="Arial Nova Light" panose="020B0304020202020204" pitchFamily="34" charset="0"/>
              </a:rPr>
              <a:t>Vigitel</a:t>
            </a:r>
            <a:r>
              <a:rPr lang="pt-BR" sz="2200">
                <a:latin typeface="Arial Nova Light" panose="020B0304020202020204" pitchFamily="34" charset="0"/>
              </a:rPr>
              <a:t> Brasil, evidencia-se </a:t>
            </a:r>
            <a:r>
              <a:rPr lang="pt-BR" sz="2200" b="1">
                <a:solidFill>
                  <a:srgbClr val="3E6D35"/>
                </a:solidFill>
                <a:latin typeface="Arial Nova Light" panose="020B0304020202020204" pitchFamily="34" charset="0"/>
              </a:rPr>
              <a:t>a evolução da prevalência da obesidade no Brasil ao longo dos anos.</a:t>
            </a:r>
            <a:r>
              <a:rPr lang="pt-BR" sz="220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2200">
                <a:latin typeface="Arial Nova Light" panose="020B0304020202020204" pitchFamily="34" charset="0"/>
              </a:rPr>
              <a:t>Desde 2006, quando 11,8% da população era considerada obesa, os índices </a:t>
            </a:r>
            <a:r>
              <a:rPr lang="pt-BR" sz="2200" b="1">
                <a:solidFill>
                  <a:srgbClr val="2FB206"/>
                </a:solidFill>
                <a:latin typeface="Arial Nova Light" panose="020B0304020202020204" pitchFamily="34" charset="0"/>
              </a:rPr>
              <a:t>cresceram significativamente, atingindo 24,3% em 2023.</a:t>
            </a:r>
            <a:r>
              <a:rPr lang="pt-BR" sz="2200">
                <a:latin typeface="Arial Nova Light" panose="020B0304020202020204" pitchFamily="34" charset="0"/>
              </a:rPr>
              <a:t> (MINISTÉRIO DA SAÚDE. Secretaria de Vigilância em Saúde e Ambiente. </a:t>
            </a:r>
            <a:r>
              <a:rPr lang="pt-BR" sz="2200" b="1">
                <a:latin typeface="Arial Nova Light" panose="020B0304020202020204" pitchFamily="34" charset="0"/>
              </a:rPr>
              <a:t>Departamento de Análise Epidemiológica e Vigilância de Doenças Não Transmissíveis. </a:t>
            </a:r>
            <a:r>
              <a:rPr lang="pt-BR" sz="2200" err="1">
                <a:latin typeface="Arial Nova Light" panose="020B0304020202020204" pitchFamily="34" charset="0"/>
              </a:rPr>
              <a:t>Vigitel</a:t>
            </a:r>
            <a:r>
              <a:rPr lang="pt-BR" sz="2200">
                <a:latin typeface="Arial Nova Light" panose="020B0304020202020204" pitchFamily="34" charset="0"/>
              </a:rPr>
              <a:t> Brasil: vigilância de fatores de risco e proteção para doenças crônicas por inquérito telefônico.)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85222CBA-F87B-CD3A-9E8D-6304C5CBD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808" y="2356605"/>
            <a:ext cx="4779614" cy="2155074"/>
          </a:xfrm>
          <a:prstGeom prst="rect">
            <a:avLst/>
          </a:prstGeom>
          <a:ln w="19050">
            <a:solidFill>
              <a:srgbClr val="477D3D"/>
            </a:solidFill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D770EA7-1386-1B12-7DC1-C51CE7F74DB8}"/>
              </a:ext>
            </a:extLst>
          </p:cNvPr>
          <p:cNvSpPr txBox="1"/>
          <p:nvPr/>
        </p:nvSpPr>
        <p:spPr>
          <a:xfrm>
            <a:off x="6343808" y="4526540"/>
            <a:ext cx="4779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>
                <a:latin typeface="Arial Nova Light" panose="020B0304020202020204" pitchFamily="34" charset="0"/>
              </a:rPr>
              <a:t>Evolução da Prevalência de Obesidade no Brasil (2006-2023) </a:t>
            </a:r>
            <a:r>
              <a:rPr lang="pt-BR" sz="1000">
                <a:latin typeface="Arial Nova Light" panose="020B0304020202020204" pitchFamily="34" charset="0"/>
              </a:rPr>
              <a:t>- Fonte: https://svs.aids.gov.br/download/Vigitel/ </a:t>
            </a:r>
          </a:p>
        </p:txBody>
      </p:sp>
    </p:spTree>
    <p:extLst>
      <p:ext uri="{BB962C8B-B14F-4D97-AF65-F5344CB8AC3E}">
        <p14:creationId xmlns:p14="http://schemas.microsoft.com/office/powerpoint/2010/main" val="317547688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63573C-13B5-D403-CD1C-E892CA903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41A60364-36E2-A959-0BAB-0025923D6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A796DFA-41D8-B04A-8955-A528751D2DDD}"/>
              </a:ext>
            </a:extLst>
          </p:cNvPr>
          <p:cNvSpPr/>
          <p:nvPr/>
        </p:nvSpPr>
        <p:spPr>
          <a:xfrm>
            <a:off x="819149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EFFBC817-AF82-A064-E119-FC01509243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3775">
            <a:off x="900043" y="4762652"/>
            <a:ext cx="1580604" cy="1358945"/>
          </a:xfrm>
          <a:prstGeom prst="rect">
            <a:avLst/>
          </a:prstGeom>
        </p:spPr>
      </p:pic>
      <p:pic>
        <p:nvPicPr>
          <p:cNvPr id="10" name="Imagem 9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F9B42E4B-DAC4-2FDA-CFB0-E966B767E0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77726">
            <a:off x="9689728" y="697102"/>
            <a:ext cx="1580604" cy="135894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DF088A8-85AA-3834-A006-076D4E026FA8}"/>
              </a:ext>
            </a:extLst>
          </p:cNvPr>
          <p:cNvSpPr txBox="1"/>
          <p:nvPr/>
        </p:nvSpPr>
        <p:spPr>
          <a:xfrm>
            <a:off x="819148" y="711777"/>
            <a:ext cx="27212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500" b="1">
                <a:latin typeface="Arial Nova Light" panose="020B0304020202020204" pitchFamily="34" charset="0"/>
              </a:rPr>
              <a:t>Sumário</a:t>
            </a:r>
          </a:p>
        </p:txBody>
      </p:sp>
      <p:sp>
        <p:nvSpPr>
          <p:cNvPr id="18" name="Google Shape;342;p23">
            <a:extLst>
              <a:ext uri="{FF2B5EF4-FFF2-40B4-BE49-F238E27FC236}">
                <a16:creationId xmlns:a16="http://schemas.microsoft.com/office/drawing/2014/main" id="{B385E798-BD64-1A83-0072-D4BED6C58F30}"/>
              </a:ext>
            </a:extLst>
          </p:cNvPr>
          <p:cNvSpPr/>
          <p:nvPr/>
        </p:nvSpPr>
        <p:spPr>
          <a:xfrm>
            <a:off x="1343309" y="2254601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1</a:t>
            </a:r>
            <a:endParaRPr sz="300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C539D6-C975-3D4A-3710-7845AF495A0F}"/>
              </a:ext>
            </a:extLst>
          </p:cNvPr>
          <p:cNvSpPr txBox="1"/>
          <p:nvPr/>
        </p:nvSpPr>
        <p:spPr>
          <a:xfrm flipH="1">
            <a:off x="8944112" y="2135196"/>
            <a:ext cx="2595722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800" b="1">
                <a:solidFill>
                  <a:srgbClr val="525252"/>
                </a:solidFill>
                <a:latin typeface="Arial Nova Light"/>
              </a:rPr>
              <a:t>Tecnologias</a:t>
            </a:r>
            <a:endParaRPr lang="pt-BR"/>
          </a:p>
          <a:p>
            <a:r>
              <a:rPr lang="pt-BR" sz="2800" b="1">
                <a:solidFill>
                  <a:srgbClr val="525252"/>
                </a:solidFill>
                <a:latin typeface="Arial Nova Light"/>
              </a:rPr>
              <a:t>Utilizadas</a:t>
            </a:r>
          </a:p>
        </p:txBody>
      </p:sp>
      <p:sp>
        <p:nvSpPr>
          <p:cNvPr id="20" name="Google Shape;342;p23">
            <a:extLst>
              <a:ext uri="{FF2B5EF4-FFF2-40B4-BE49-F238E27FC236}">
                <a16:creationId xmlns:a16="http://schemas.microsoft.com/office/drawing/2014/main" id="{F77AD592-5CD8-87F5-AB5E-7D050BE7D58C}"/>
              </a:ext>
            </a:extLst>
          </p:cNvPr>
          <p:cNvSpPr/>
          <p:nvPr/>
        </p:nvSpPr>
        <p:spPr>
          <a:xfrm>
            <a:off x="4801273" y="2254601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2</a:t>
            </a:r>
            <a:endParaRPr sz="300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22" name="Google Shape;342;p23">
            <a:extLst>
              <a:ext uri="{FF2B5EF4-FFF2-40B4-BE49-F238E27FC236}">
                <a16:creationId xmlns:a16="http://schemas.microsoft.com/office/drawing/2014/main" id="{6E984C52-678C-4BC5-2831-A799228692B0}"/>
              </a:ext>
            </a:extLst>
          </p:cNvPr>
          <p:cNvSpPr/>
          <p:nvPr/>
        </p:nvSpPr>
        <p:spPr>
          <a:xfrm>
            <a:off x="8167140" y="2264087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3</a:t>
            </a:r>
            <a:endParaRPr sz="300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34" name="Google Shape;342;p23">
            <a:extLst>
              <a:ext uri="{FF2B5EF4-FFF2-40B4-BE49-F238E27FC236}">
                <a16:creationId xmlns:a16="http://schemas.microsoft.com/office/drawing/2014/main" id="{10DD8911-9C44-7A13-0977-94566A847819}"/>
              </a:ext>
            </a:extLst>
          </p:cNvPr>
          <p:cNvSpPr/>
          <p:nvPr/>
        </p:nvSpPr>
        <p:spPr>
          <a:xfrm>
            <a:off x="1343309" y="3660449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4</a:t>
            </a:r>
            <a:endParaRPr sz="300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60BC6D2-C86F-0140-274F-90681278BA3D}"/>
              </a:ext>
            </a:extLst>
          </p:cNvPr>
          <p:cNvSpPr txBox="1"/>
          <p:nvPr/>
        </p:nvSpPr>
        <p:spPr>
          <a:xfrm flipH="1">
            <a:off x="2037381" y="2373702"/>
            <a:ext cx="259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525252"/>
                </a:solidFill>
                <a:latin typeface="Arial Nova Light" panose="020B0304020202020204" pitchFamily="34" charset="0"/>
              </a:rPr>
              <a:t>Objetivo Geral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3D415F-1329-A938-A952-567029BA0BCC}"/>
              </a:ext>
            </a:extLst>
          </p:cNvPr>
          <p:cNvSpPr txBox="1"/>
          <p:nvPr/>
        </p:nvSpPr>
        <p:spPr>
          <a:xfrm flipH="1">
            <a:off x="5576609" y="2003417"/>
            <a:ext cx="2507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525252"/>
                </a:solidFill>
                <a:latin typeface="Arial Nova Light" panose="020B0304020202020204" pitchFamily="34" charset="0"/>
              </a:rPr>
              <a:t>Objetivo Específico</a:t>
            </a:r>
          </a:p>
          <a:p>
            <a:r>
              <a:rPr lang="pt-BR" sz="2800" b="1">
                <a:solidFill>
                  <a:srgbClr val="525252"/>
                </a:solidFill>
                <a:latin typeface="Arial Nova Light" panose="020B0304020202020204" pitchFamily="34" charset="0"/>
              </a:rPr>
              <a:t>/Software</a:t>
            </a:r>
          </a:p>
        </p:txBody>
      </p:sp>
      <p:sp>
        <p:nvSpPr>
          <p:cNvPr id="5" name="Google Shape;342;p23">
            <a:extLst>
              <a:ext uri="{FF2B5EF4-FFF2-40B4-BE49-F238E27FC236}">
                <a16:creationId xmlns:a16="http://schemas.microsoft.com/office/drawing/2014/main" id="{32000A67-22CA-7400-B1DB-51B3CED6EC81}"/>
              </a:ext>
            </a:extLst>
          </p:cNvPr>
          <p:cNvSpPr/>
          <p:nvPr/>
        </p:nvSpPr>
        <p:spPr>
          <a:xfrm>
            <a:off x="4801273" y="3660449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5</a:t>
            </a:r>
            <a:endParaRPr sz="300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BEF5AE8-737A-7B83-AB66-4B437EBE6127}"/>
              </a:ext>
            </a:extLst>
          </p:cNvPr>
          <p:cNvSpPr txBox="1"/>
          <p:nvPr/>
        </p:nvSpPr>
        <p:spPr>
          <a:xfrm flipH="1">
            <a:off x="5575424" y="3744300"/>
            <a:ext cx="411476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800" b="1">
                <a:solidFill>
                  <a:srgbClr val="525252"/>
                </a:solidFill>
                <a:latin typeface="Arial Nova Light"/>
              </a:rPr>
              <a:t>Problema e Justificativa</a:t>
            </a:r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6893535-EABB-43FC-9BD9-37E0BAAF5C60}"/>
              </a:ext>
            </a:extLst>
          </p:cNvPr>
          <p:cNvSpPr txBox="1"/>
          <p:nvPr/>
        </p:nvSpPr>
        <p:spPr>
          <a:xfrm flipH="1">
            <a:off x="2037381" y="3699469"/>
            <a:ext cx="259572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800" b="1">
                <a:solidFill>
                  <a:srgbClr val="525252"/>
                </a:solidFill>
                <a:latin typeface="Arial Nova Light"/>
              </a:rPr>
              <a:t>Metodologia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061965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A4D2F3-AD0E-B1DC-AADD-88BBFB13D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D3E4C66-055E-21DE-48C2-B80A1C42B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948B8B9-6B90-DA51-CB31-E458117E33F7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5FE7E4A-177D-461D-33AE-9EE607101CED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Conclusão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330B80E-93FE-3D8C-024C-6B14C1EA2875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9454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9297F-0FEC-F3AA-D9D1-1E3FBBBED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80D4216-2AB9-9A9C-B79A-07FE11E3E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58D78A5-9CD5-EC24-A924-8CAF2B366062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68455B3-E006-24F6-C533-F7D370CA3B4F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Conclusão</a:t>
            </a:r>
            <a:endParaRPr lang="pt-BR" sz="55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25061AF2-2624-F36D-C8B8-460966429A6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717D4ED-6F3F-F455-3A7E-DD5060A10DE5}"/>
              </a:ext>
            </a:extLst>
          </p:cNvPr>
          <p:cNvSpPr txBox="1"/>
          <p:nvPr/>
        </p:nvSpPr>
        <p:spPr>
          <a:xfrm>
            <a:off x="1143764" y="1497702"/>
            <a:ext cx="9904471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400">
                <a:latin typeface="Arial Nova Light" panose="020B0304020202020204" pitchFamily="34" charset="0"/>
              </a:rPr>
              <a:t>Com o desenvolvimento deste aplicativo, </a:t>
            </a:r>
            <a:r>
              <a:rPr lang="pt-BR" sz="3400" b="1">
                <a:solidFill>
                  <a:srgbClr val="00813B"/>
                </a:solidFill>
                <a:latin typeface="Arial Nova Light" panose="020B0304020202020204" pitchFamily="34" charset="0"/>
              </a:rPr>
              <a:t>criamos uma solução eficiente, acessível e adaptada às necessidades dos usuários. </a:t>
            </a:r>
            <a:r>
              <a:rPr lang="pt-BR" sz="3400">
                <a:latin typeface="Arial Nova Light" panose="020B0304020202020204" pitchFamily="34" charset="0"/>
              </a:rPr>
              <a:t>Nosso objetivo sempre foi </a:t>
            </a:r>
            <a:r>
              <a:rPr lang="pt-BR" sz="3400" b="1">
                <a:solidFill>
                  <a:srgbClr val="2FB206"/>
                </a:solidFill>
                <a:latin typeface="Arial Nova Light" panose="020B0304020202020204" pitchFamily="34" charset="0"/>
              </a:rPr>
              <a:t>oferecer uma experiência intuitiva, prática e funcional,</a:t>
            </a:r>
            <a:r>
              <a:rPr lang="pt-BR" sz="3400">
                <a:latin typeface="Arial Nova Light" panose="020B0304020202020204" pitchFamily="34" charset="0"/>
              </a:rPr>
              <a:t> garantindo que o maior número possível de pessoas possa se beneficiar de suas funcionalidades.</a:t>
            </a:r>
          </a:p>
        </p:txBody>
      </p:sp>
      <p:pic>
        <p:nvPicPr>
          <p:cNvPr id="6" name="Imagem 5" descr="Flor amarela com fundo branco&#10;&#10;O conteúdo gerado por IA pode estar incorreto.">
            <a:extLst>
              <a:ext uri="{FF2B5EF4-FFF2-40B4-BE49-F238E27FC236}">
                <a16:creationId xmlns:a16="http://schemas.microsoft.com/office/drawing/2014/main" id="{1B0A9ACD-34A5-A441-3C1F-EB064CBB2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29" y="4711280"/>
            <a:ext cx="2502031" cy="25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0689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3B1BC1-A651-61FD-DA8C-50423789E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4B43909A-B283-381D-1CE1-4EC4D4F2E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9202E74-D6EA-2FC3-3D91-DC8BE64F7C43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A370DEE-96EA-0A3F-0A8F-E073C4B93BAD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E334D0A-4DF3-0022-567F-6B3FC0728311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6721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0C652-CA7E-B530-534D-83773ECAE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309CE0F-A4CD-DCCB-B1BF-5DFDEE1C9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D69228A-F883-2B2D-BFF7-04EAFA69B97C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BAAE1AD-D8B8-6CAA-DF1E-9DFDADB7CCF6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6193D9FD-65B0-3C79-0A86-EE45C8B46FC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CB8A4E7-EBCD-6469-015F-8C6ADD6B483A}"/>
              </a:ext>
            </a:extLst>
          </p:cNvPr>
          <p:cNvSpPr txBox="1"/>
          <p:nvPr/>
        </p:nvSpPr>
        <p:spPr>
          <a:xfrm>
            <a:off x="819150" y="1522217"/>
            <a:ext cx="105537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>
                <a:latin typeface="Arial Nova Light" panose="020B0304020202020204" pitchFamily="34" charset="0"/>
              </a:rPr>
              <a:t>HARVARD HEALTH. </a:t>
            </a:r>
            <a:r>
              <a:rPr lang="pt-BR" sz="2400" b="1" err="1">
                <a:latin typeface="Arial Nova Light" panose="020B0304020202020204" pitchFamily="34" charset="0"/>
              </a:rPr>
              <a:t>Calorie</a:t>
            </a:r>
            <a:r>
              <a:rPr lang="pt-BR" sz="2400" b="1">
                <a:latin typeface="Arial Nova Light" panose="020B0304020202020204" pitchFamily="34" charset="0"/>
              </a:rPr>
              <a:t> </a:t>
            </a:r>
            <a:r>
              <a:rPr lang="pt-BR" sz="2400" b="1" err="1">
                <a:latin typeface="Arial Nova Light" panose="020B0304020202020204" pitchFamily="34" charset="0"/>
              </a:rPr>
              <a:t>counting</a:t>
            </a:r>
            <a:r>
              <a:rPr lang="pt-BR" sz="2400" b="1">
                <a:latin typeface="Arial Nova Light" panose="020B0304020202020204" pitchFamily="34" charset="0"/>
              </a:rPr>
              <a:t> </a:t>
            </a:r>
            <a:r>
              <a:rPr lang="pt-BR" sz="2400" b="1" err="1">
                <a:latin typeface="Arial Nova Light" panose="020B0304020202020204" pitchFamily="34" charset="0"/>
              </a:rPr>
              <a:t>made</a:t>
            </a:r>
            <a:r>
              <a:rPr lang="pt-BR" sz="2400" b="1">
                <a:latin typeface="Arial Nova Light" panose="020B0304020202020204" pitchFamily="34" charset="0"/>
              </a:rPr>
              <a:t> </a:t>
            </a:r>
            <a:r>
              <a:rPr lang="pt-BR" sz="2400" b="1" err="1">
                <a:latin typeface="Arial Nova Light" panose="020B0304020202020204" pitchFamily="34" charset="0"/>
              </a:rPr>
              <a:t>easy</a:t>
            </a:r>
            <a:r>
              <a:rPr lang="pt-BR" sz="2400" b="1">
                <a:latin typeface="Arial Nova Light" panose="020B0304020202020204" pitchFamily="34" charset="0"/>
              </a:rPr>
              <a:t>.</a:t>
            </a:r>
            <a:r>
              <a:rPr lang="pt-BR" sz="2400">
                <a:latin typeface="Arial Nova Light" panose="020B0304020202020204" pitchFamily="34" charset="0"/>
              </a:rPr>
              <a:t> Disponível em: https://www.health.harvard.edu/</a:t>
            </a:r>
            <a:r>
              <a:rPr lang="pt-BR" sz="2400" err="1">
                <a:latin typeface="Arial Nova Light" panose="020B0304020202020204" pitchFamily="34" charset="0"/>
              </a:rPr>
              <a:t>staying-healthy</a:t>
            </a:r>
            <a:r>
              <a:rPr lang="pt-BR" sz="2400">
                <a:latin typeface="Arial Nova Light" panose="020B0304020202020204" pitchFamily="34" charset="0"/>
              </a:rPr>
              <a:t>/</a:t>
            </a:r>
            <a:r>
              <a:rPr lang="pt-BR" sz="2400" err="1">
                <a:latin typeface="Arial Nova Light" panose="020B0304020202020204" pitchFamily="34" charset="0"/>
              </a:rPr>
              <a:t>calorie-counting-made-easy</a:t>
            </a:r>
            <a:r>
              <a:rPr lang="pt-BR" sz="2400">
                <a:latin typeface="Arial Nova Light" panose="020B0304020202020204" pitchFamily="34" charset="0"/>
              </a:rPr>
              <a:t>. Acesso em: 4 maio 2025.</a:t>
            </a:r>
          </a:p>
          <a:p>
            <a:pPr algn="just"/>
            <a:endParaRPr lang="pt-BR" sz="2400">
              <a:latin typeface="Arial Nova Light" panose="020B0304020202020204" pitchFamily="34" charset="0"/>
            </a:endParaRPr>
          </a:p>
          <a:p>
            <a:pPr algn="just"/>
            <a:r>
              <a:rPr lang="pt-BR" sz="2400">
                <a:latin typeface="Arial Nova Light" panose="020B0304020202020204" pitchFamily="34" charset="0"/>
              </a:rPr>
              <a:t>HARVARD HEALTH. </a:t>
            </a:r>
            <a:r>
              <a:rPr lang="pt-BR" sz="2400" b="1" err="1">
                <a:latin typeface="Arial Nova Light" panose="020B0304020202020204" pitchFamily="34" charset="0"/>
              </a:rPr>
              <a:t>Should</a:t>
            </a:r>
            <a:r>
              <a:rPr lang="pt-BR" sz="2400" b="1">
                <a:latin typeface="Arial Nova Light" panose="020B0304020202020204" pitchFamily="34" charset="0"/>
              </a:rPr>
              <a:t> </a:t>
            </a:r>
            <a:r>
              <a:rPr lang="pt-BR" sz="2400" b="1" err="1">
                <a:latin typeface="Arial Nova Light" panose="020B0304020202020204" pitchFamily="34" charset="0"/>
              </a:rPr>
              <a:t>you</a:t>
            </a:r>
            <a:r>
              <a:rPr lang="pt-BR" sz="2400" b="1">
                <a:latin typeface="Arial Nova Light" panose="020B0304020202020204" pitchFamily="34" charset="0"/>
              </a:rPr>
              <a:t> </a:t>
            </a:r>
            <a:r>
              <a:rPr lang="pt-BR" sz="2400" b="1" err="1">
                <a:latin typeface="Arial Nova Light" panose="020B0304020202020204" pitchFamily="34" charset="0"/>
              </a:rPr>
              <a:t>try</a:t>
            </a:r>
            <a:r>
              <a:rPr lang="pt-BR" sz="2400" b="1">
                <a:latin typeface="Arial Nova Light" panose="020B0304020202020204" pitchFamily="34" charset="0"/>
              </a:rPr>
              <a:t> </a:t>
            </a:r>
            <a:r>
              <a:rPr lang="pt-BR" sz="2400" b="1" err="1">
                <a:latin typeface="Arial Nova Light" panose="020B0304020202020204" pitchFamily="34" charset="0"/>
              </a:rPr>
              <a:t>the</a:t>
            </a:r>
            <a:r>
              <a:rPr lang="pt-BR" sz="2400" b="1">
                <a:latin typeface="Arial Nova Light" panose="020B0304020202020204" pitchFamily="34" charset="0"/>
              </a:rPr>
              <a:t> </a:t>
            </a:r>
            <a:r>
              <a:rPr lang="pt-BR" sz="2400" b="1" err="1">
                <a:latin typeface="Arial Nova Light" panose="020B0304020202020204" pitchFamily="34" charset="0"/>
              </a:rPr>
              <a:t>keto</a:t>
            </a:r>
            <a:r>
              <a:rPr lang="pt-BR" sz="2400" b="1">
                <a:latin typeface="Arial Nova Light" panose="020B0304020202020204" pitchFamily="34" charset="0"/>
              </a:rPr>
              <a:t> diet. </a:t>
            </a:r>
            <a:r>
              <a:rPr lang="pt-BR" sz="2400">
                <a:latin typeface="Arial Nova Light" panose="020B0304020202020204" pitchFamily="34" charset="0"/>
              </a:rPr>
              <a:t>Disponível em: https://www.health.harvard.edu/</a:t>
            </a:r>
            <a:r>
              <a:rPr lang="pt-BR" sz="2400" err="1">
                <a:latin typeface="Arial Nova Light" panose="020B0304020202020204" pitchFamily="34" charset="0"/>
              </a:rPr>
              <a:t>staying-healthy</a:t>
            </a:r>
            <a:r>
              <a:rPr lang="pt-BR" sz="2400">
                <a:latin typeface="Arial Nova Light" panose="020B0304020202020204" pitchFamily="34" charset="0"/>
              </a:rPr>
              <a:t>/</a:t>
            </a:r>
            <a:r>
              <a:rPr lang="pt-BR" sz="2400" err="1">
                <a:latin typeface="Arial Nova Light" panose="020B0304020202020204" pitchFamily="34" charset="0"/>
              </a:rPr>
              <a:t>should</a:t>
            </a:r>
            <a:r>
              <a:rPr lang="pt-BR" sz="2400">
                <a:latin typeface="Arial Nova Light" panose="020B0304020202020204" pitchFamily="34" charset="0"/>
              </a:rPr>
              <a:t>-</a:t>
            </a:r>
            <a:r>
              <a:rPr lang="pt-BR" sz="2400" err="1">
                <a:latin typeface="Arial Nova Light" panose="020B0304020202020204" pitchFamily="34" charset="0"/>
              </a:rPr>
              <a:t>you</a:t>
            </a:r>
            <a:r>
              <a:rPr lang="pt-BR" sz="2400">
                <a:latin typeface="Arial Nova Light" panose="020B0304020202020204" pitchFamily="34" charset="0"/>
              </a:rPr>
              <a:t>-</a:t>
            </a:r>
            <a:r>
              <a:rPr lang="pt-BR" sz="2400" err="1">
                <a:latin typeface="Arial Nova Light" panose="020B0304020202020204" pitchFamily="34" charset="0"/>
              </a:rPr>
              <a:t>try</a:t>
            </a:r>
            <a:r>
              <a:rPr lang="pt-BR" sz="2400">
                <a:latin typeface="Arial Nova Light" panose="020B0304020202020204" pitchFamily="34" charset="0"/>
              </a:rPr>
              <a:t>-</a:t>
            </a:r>
            <a:r>
              <a:rPr lang="pt-BR" sz="2400" err="1">
                <a:latin typeface="Arial Nova Light" panose="020B0304020202020204" pitchFamily="34" charset="0"/>
              </a:rPr>
              <a:t>the</a:t>
            </a:r>
            <a:r>
              <a:rPr lang="pt-BR" sz="2400">
                <a:latin typeface="Arial Nova Light" panose="020B0304020202020204" pitchFamily="34" charset="0"/>
              </a:rPr>
              <a:t>-</a:t>
            </a:r>
            <a:r>
              <a:rPr lang="pt-BR" sz="2400" err="1">
                <a:latin typeface="Arial Nova Light" panose="020B0304020202020204" pitchFamily="34" charset="0"/>
              </a:rPr>
              <a:t>keto</a:t>
            </a:r>
            <a:r>
              <a:rPr lang="pt-BR" sz="2400">
                <a:latin typeface="Arial Nova Light" panose="020B0304020202020204" pitchFamily="34" charset="0"/>
              </a:rPr>
              <a:t>-diet. Acesso em: 4 maio 2025.</a:t>
            </a:r>
          </a:p>
          <a:p>
            <a:pPr algn="just"/>
            <a:endParaRPr lang="pt-BR" sz="2400">
              <a:latin typeface="Arial Nova Light" panose="020B0304020202020204" pitchFamily="34" charset="0"/>
            </a:endParaRPr>
          </a:p>
          <a:p>
            <a:pPr algn="just"/>
            <a:r>
              <a:rPr lang="pt-BR" sz="2400">
                <a:latin typeface="Arial Nova Light" panose="020B0304020202020204" pitchFamily="34" charset="0"/>
              </a:rPr>
              <a:t>MANUAL MSD. </a:t>
            </a:r>
            <a:r>
              <a:rPr lang="pt-BR" sz="2400" err="1">
                <a:latin typeface="Arial Nova Light" panose="020B0304020202020204" pitchFamily="34" charset="0"/>
              </a:rPr>
              <a:t>Shauna</a:t>
            </a:r>
            <a:r>
              <a:rPr lang="pt-BR" sz="2400">
                <a:latin typeface="Arial Nova Light" panose="020B0304020202020204" pitchFamily="34" charset="0"/>
              </a:rPr>
              <a:t> M. Levy, MD, MS, et al; </a:t>
            </a:r>
            <a:r>
              <a:rPr lang="pt-BR" sz="2400" b="1">
                <a:latin typeface="Arial Nova Light" panose="020B0304020202020204" pitchFamily="34" charset="0"/>
              </a:rPr>
              <a:t>Obesidade. </a:t>
            </a:r>
            <a:r>
              <a:rPr lang="pt-BR" sz="2400">
                <a:latin typeface="Arial Nova Light" panose="020B0304020202020204" pitchFamily="34" charset="0"/>
              </a:rPr>
              <a:t>Disponível em: https://www.msdmanuals.com/</a:t>
            </a:r>
            <a:r>
              <a:rPr lang="pt-BR" sz="2400" err="1">
                <a:latin typeface="Arial Nova Light" panose="020B0304020202020204" pitchFamily="34" charset="0"/>
              </a:rPr>
              <a:t>pt</a:t>
            </a:r>
            <a:r>
              <a:rPr lang="pt-BR" sz="2400">
                <a:latin typeface="Arial Nova Light" panose="020B0304020202020204" pitchFamily="34" charset="0"/>
              </a:rPr>
              <a:t>/casa/distúrbios-nutricionais/obesidade-e-a-síndrome-metabólica/obesidade. Acesso em: 04 maio 2025.</a:t>
            </a:r>
          </a:p>
        </p:txBody>
      </p:sp>
    </p:spTree>
    <p:extLst>
      <p:ext uri="{BB962C8B-B14F-4D97-AF65-F5344CB8AC3E}">
        <p14:creationId xmlns:p14="http://schemas.microsoft.com/office/powerpoint/2010/main" val="29500831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AF60B-A41C-51A9-69A3-24745D837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D3DED46-6D81-F70D-98F1-820F79F7F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9FCC1B3-0853-921B-815E-6B68497F1E5F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48FCD9F-FE51-35ED-F18C-90D8F6440146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31C39686-5CA7-3ED2-30D2-72A0F09E661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AA30DA9-4205-44FD-53E4-48B1357E47A5}"/>
              </a:ext>
            </a:extLst>
          </p:cNvPr>
          <p:cNvSpPr txBox="1"/>
          <p:nvPr/>
        </p:nvSpPr>
        <p:spPr>
          <a:xfrm>
            <a:off x="819150" y="1510523"/>
            <a:ext cx="1055370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100">
                <a:latin typeface="Arial Nova Light" panose="020B0304020202020204" pitchFamily="34" charset="0"/>
              </a:rPr>
              <a:t>MINISTÉRIO DA SAÚDE. Secretaria de Vigilância em Saúde e Ambiente. </a:t>
            </a:r>
            <a:r>
              <a:rPr lang="pt-BR" sz="2100" b="1">
                <a:latin typeface="Arial Nova Light" panose="020B0304020202020204" pitchFamily="34" charset="0"/>
              </a:rPr>
              <a:t>Departamento de Análise Epidemiológica e Vigilância de Doenças Não Transmissíveis. </a:t>
            </a:r>
            <a:r>
              <a:rPr lang="pt-BR" sz="2100" i="1" err="1">
                <a:latin typeface="Arial Nova Light" panose="020B0304020202020204" pitchFamily="34" charset="0"/>
              </a:rPr>
              <a:t>Vigitel</a:t>
            </a:r>
            <a:r>
              <a:rPr lang="pt-BR" sz="2100" i="1">
                <a:latin typeface="Arial Nova Light" panose="020B0304020202020204" pitchFamily="34" charset="0"/>
              </a:rPr>
              <a:t> Brasil: vigilância de fatores de risco e proteção para doenças crônicas por inquérito telefônico</a:t>
            </a:r>
            <a:r>
              <a:rPr lang="pt-BR" sz="2100">
                <a:latin typeface="Arial Nova Light" panose="020B0304020202020204" pitchFamily="34" charset="0"/>
              </a:rPr>
              <a:t>. Disponível em: https://svs.aids.gov.br/download/</a:t>
            </a:r>
            <a:r>
              <a:rPr lang="pt-BR" sz="2100" err="1">
                <a:latin typeface="Arial Nova Light" panose="020B0304020202020204" pitchFamily="34" charset="0"/>
              </a:rPr>
              <a:t>Vigitel</a:t>
            </a:r>
            <a:r>
              <a:rPr lang="pt-BR" sz="2100">
                <a:latin typeface="Arial Nova Light" panose="020B0304020202020204" pitchFamily="34" charset="0"/>
              </a:rPr>
              <a:t>/. Acesso em: 07 jun. 2025.</a:t>
            </a:r>
          </a:p>
          <a:p>
            <a:pPr algn="just"/>
            <a:endParaRPr lang="pt-BR" sz="2100">
              <a:latin typeface="Arial Nova Light" panose="020B0304020202020204" pitchFamily="34" charset="0"/>
            </a:endParaRPr>
          </a:p>
          <a:p>
            <a:pPr algn="just"/>
            <a:r>
              <a:rPr lang="pt-BR" sz="2100">
                <a:latin typeface="Arial Nova Light" panose="020B0304020202020204" pitchFamily="34" charset="0"/>
              </a:rPr>
              <a:t>SOLAN, Matthew. </a:t>
            </a:r>
            <a:r>
              <a:rPr lang="pt-BR" sz="2100" b="1" err="1">
                <a:latin typeface="Arial Nova Light" panose="020B0304020202020204" pitchFamily="34" charset="0"/>
              </a:rPr>
              <a:t>Can</a:t>
            </a:r>
            <a:r>
              <a:rPr lang="pt-BR" sz="2100" b="1">
                <a:latin typeface="Arial Nova Light" panose="020B0304020202020204" pitchFamily="34" charset="0"/>
              </a:rPr>
              <a:t> </a:t>
            </a:r>
            <a:r>
              <a:rPr lang="pt-BR" sz="2100" b="1" err="1">
                <a:latin typeface="Arial Nova Light" panose="020B0304020202020204" pitchFamily="34" charset="0"/>
              </a:rPr>
              <a:t>intermittent</a:t>
            </a:r>
            <a:r>
              <a:rPr lang="pt-BR" sz="2100" b="1">
                <a:latin typeface="Arial Nova Light" panose="020B0304020202020204" pitchFamily="34" charset="0"/>
              </a:rPr>
              <a:t> </a:t>
            </a:r>
            <a:r>
              <a:rPr lang="pt-BR" sz="2100" b="1" err="1">
                <a:latin typeface="Arial Nova Light" panose="020B0304020202020204" pitchFamily="34" charset="0"/>
              </a:rPr>
              <a:t>fasting</a:t>
            </a:r>
            <a:r>
              <a:rPr lang="pt-BR" sz="2100" b="1">
                <a:latin typeface="Arial Nova Light" panose="020B0304020202020204" pitchFamily="34" charset="0"/>
              </a:rPr>
              <a:t> help </a:t>
            </a:r>
            <a:r>
              <a:rPr lang="pt-BR" sz="2100" b="1" err="1">
                <a:latin typeface="Arial Nova Light" panose="020B0304020202020204" pitchFamily="34" charset="0"/>
              </a:rPr>
              <a:t>with</a:t>
            </a:r>
            <a:r>
              <a:rPr lang="pt-BR" sz="2100" b="1">
                <a:latin typeface="Arial Nova Light" panose="020B0304020202020204" pitchFamily="34" charset="0"/>
              </a:rPr>
              <a:t> </a:t>
            </a:r>
            <a:r>
              <a:rPr lang="pt-BR" sz="2100" b="1" err="1">
                <a:latin typeface="Arial Nova Light" panose="020B0304020202020204" pitchFamily="34" charset="0"/>
              </a:rPr>
              <a:t>weight</a:t>
            </a:r>
            <a:r>
              <a:rPr lang="pt-BR" sz="2100" b="1">
                <a:latin typeface="Arial Nova Light" panose="020B0304020202020204" pitchFamily="34" charset="0"/>
              </a:rPr>
              <a:t> </a:t>
            </a:r>
            <a:r>
              <a:rPr lang="pt-BR" sz="2100" b="1" err="1">
                <a:latin typeface="Arial Nova Light" panose="020B0304020202020204" pitchFamily="34" charset="0"/>
              </a:rPr>
              <a:t>loss</a:t>
            </a:r>
            <a:r>
              <a:rPr lang="pt-BR" sz="2100" b="1">
                <a:latin typeface="Arial Nova Light" panose="020B0304020202020204" pitchFamily="34" charset="0"/>
              </a:rPr>
              <a:t>. </a:t>
            </a:r>
            <a:r>
              <a:rPr lang="pt-BR" sz="2100">
                <a:latin typeface="Arial Nova Light" panose="020B0304020202020204" pitchFamily="34" charset="0"/>
              </a:rPr>
              <a:t>Disponível em: https://www.health.harvard.edu/</a:t>
            </a:r>
            <a:r>
              <a:rPr lang="pt-BR" sz="2100" err="1">
                <a:latin typeface="Arial Nova Light" panose="020B0304020202020204" pitchFamily="34" charset="0"/>
              </a:rPr>
              <a:t>staying-healthy</a:t>
            </a:r>
            <a:r>
              <a:rPr lang="pt-BR" sz="2100">
                <a:latin typeface="Arial Nova Light" panose="020B0304020202020204" pitchFamily="34" charset="0"/>
              </a:rPr>
              <a:t>/</a:t>
            </a:r>
            <a:r>
              <a:rPr lang="pt-BR" sz="2100" err="1">
                <a:latin typeface="Arial Nova Light" panose="020B0304020202020204" pitchFamily="34" charset="0"/>
              </a:rPr>
              <a:t>can</a:t>
            </a:r>
            <a:r>
              <a:rPr lang="pt-BR" sz="2100">
                <a:latin typeface="Arial Nova Light" panose="020B0304020202020204" pitchFamily="34" charset="0"/>
              </a:rPr>
              <a:t>-</a:t>
            </a:r>
            <a:r>
              <a:rPr lang="pt-BR" sz="2100" err="1">
                <a:latin typeface="Arial Nova Light" panose="020B0304020202020204" pitchFamily="34" charset="0"/>
              </a:rPr>
              <a:t>intermittent</a:t>
            </a:r>
            <a:r>
              <a:rPr lang="pt-BR" sz="2100">
                <a:latin typeface="Arial Nova Light" panose="020B0304020202020204" pitchFamily="34" charset="0"/>
              </a:rPr>
              <a:t>-</a:t>
            </a:r>
            <a:r>
              <a:rPr lang="pt-BR" sz="2100" err="1">
                <a:latin typeface="Arial Nova Light" panose="020B0304020202020204" pitchFamily="34" charset="0"/>
              </a:rPr>
              <a:t>fasting</a:t>
            </a:r>
            <a:r>
              <a:rPr lang="pt-BR" sz="2100">
                <a:latin typeface="Arial Nova Light" panose="020B0304020202020204" pitchFamily="34" charset="0"/>
              </a:rPr>
              <a:t>-help-</a:t>
            </a:r>
            <a:r>
              <a:rPr lang="pt-BR" sz="2100" err="1">
                <a:latin typeface="Arial Nova Light" panose="020B0304020202020204" pitchFamily="34" charset="0"/>
              </a:rPr>
              <a:t>with</a:t>
            </a:r>
            <a:r>
              <a:rPr lang="pt-BR" sz="2100">
                <a:latin typeface="Arial Nova Light" panose="020B0304020202020204" pitchFamily="34" charset="0"/>
              </a:rPr>
              <a:t>-</a:t>
            </a:r>
            <a:r>
              <a:rPr lang="pt-BR" sz="2100" err="1">
                <a:latin typeface="Arial Nova Light" panose="020B0304020202020204" pitchFamily="34" charset="0"/>
              </a:rPr>
              <a:t>weight-loss</a:t>
            </a:r>
            <a:r>
              <a:rPr lang="pt-BR" sz="2100">
                <a:latin typeface="Arial Nova Light" panose="020B0304020202020204" pitchFamily="34" charset="0"/>
              </a:rPr>
              <a:t>. Acesso em: 4 maio 2025.</a:t>
            </a:r>
          </a:p>
          <a:p>
            <a:pPr algn="just"/>
            <a:endParaRPr lang="pt-BR" sz="2100">
              <a:latin typeface="Arial Nova Light" panose="020B0304020202020204" pitchFamily="34" charset="0"/>
            </a:endParaRPr>
          </a:p>
          <a:p>
            <a:pPr algn="just"/>
            <a:r>
              <a:rPr lang="pt-BR" sz="2100">
                <a:latin typeface="Arial Nova Light" panose="020B0304020202020204" pitchFamily="34" charset="0"/>
              </a:rPr>
              <a:t>SWIGGARD, Alison</a:t>
            </a:r>
            <a:r>
              <a:rPr lang="pt-BR" sz="2100" b="1">
                <a:latin typeface="Arial Nova Light" panose="020B0304020202020204" pitchFamily="34" charset="0"/>
              </a:rPr>
              <a:t>.</a:t>
            </a:r>
            <a:r>
              <a:rPr lang="pt-BR" sz="2100">
                <a:latin typeface="Arial Nova Light" panose="020B0304020202020204" pitchFamily="34" charset="0"/>
              </a:rPr>
              <a:t> </a:t>
            </a:r>
            <a:r>
              <a:rPr lang="pt-BR" sz="2100" b="1" err="1">
                <a:latin typeface="Arial Nova Light" panose="020B0304020202020204" pitchFamily="34" charset="0"/>
              </a:rPr>
              <a:t>Unpacking</a:t>
            </a:r>
            <a:r>
              <a:rPr lang="pt-BR" sz="2100" b="1">
                <a:latin typeface="Arial Nova Light" panose="020B0304020202020204" pitchFamily="34" charset="0"/>
              </a:rPr>
              <a:t> </a:t>
            </a:r>
            <a:r>
              <a:rPr lang="pt-BR" sz="2100" b="1" err="1">
                <a:latin typeface="Arial Nova Light" panose="020B0304020202020204" pitchFamily="34" charset="0"/>
              </a:rPr>
              <a:t>the</a:t>
            </a:r>
            <a:r>
              <a:rPr lang="pt-BR" sz="2100" b="1">
                <a:latin typeface="Arial Nova Light" panose="020B0304020202020204" pitchFamily="34" charset="0"/>
              </a:rPr>
              <a:t> </a:t>
            </a:r>
            <a:r>
              <a:rPr lang="pt-BR" sz="2100" b="1" err="1">
                <a:latin typeface="Arial Nova Light" panose="020B0304020202020204" pitchFamily="34" charset="0"/>
              </a:rPr>
              <a:t>History</a:t>
            </a:r>
            <a:r>
              <a:rPr lang="pt-BR" sz="2100" b="1">
                <a:latin typeface="Arial Nova Light" panose="020B0304020202020204" pitchFamily="34" charset="0"/>
              </a:rPr>
              <a:t> </a:t>
            </a:r>
            <a:r>
              <a:rPr lang="pt-BR" sz="2100" b="1" err="1">
                <a:latin typeface="Arial Nova Light" panose="020B0304020202020204" pitchFamily="34" charset="0"/>
              </a:rPr>
              <a:t>of</a:t>
            </a:r>
            <a:r>
              <a:rPr lang="pt-BR" sz="2100" b="1">
                <a:latin typeface="Arial Nova Light" panose="020B0304020202020204" pitchFamily="34" charset="0"/>
              </a:rPr>
              <a:t> Diets &amp; Diet Culture.</a:t>
            </a:r>
            <a:r>
              <a:rPr lang="pt-BR" sz="2100">
                <a:latin typeface="Arial Nova Light" panose="020B0304020202020204" pitchFamily="34" charset="0"/>
              </a:rPr>
              <a:t> Disponível em: https://www.cvwellbeing.com/blog/</a:t>
            </a:r>
            <a:r>
              <a:rPr lang="pt-BR" sz="2100" err="1">
                <a:latin typeface="Arial Nova Light" panose="020B0304020202020204" pitchFamily="34" charset="0"/>
              </a:rPr>
              <a:t>the</a:t>
            </a:r>
            <a:r>
              <a:rPr lang="pt-BR" sz="2100">
                <a:latin typeface="Arial Nova Light" panose="020B0304020202020204" pitchFamily="34" charset="0"/>
              </a:rPr>
              <a:t>-</a:t>
            </a:r>
            <a:r>
              <a:rPr lang="pt-BR" sz="2100" err="1">
                <a:latin typeface="Arial Nova Light" panose="020B0304020202020204" pitchFamily="34" charset="0"/>
              </a:rPr>
              <a:t>history</a:t>
            </a:r>
            <a:r>
              <a:rPr lang="pt-BR" sz="2100">
                <a:latin typeface="Arial Nova Light" panose="020B0304020202020204" pitchFamily="34" charset="0"/>
              </a:rPr>
              <a:t>-</a:t>
            </a:r>
            <a:r>
              <a:rPr lang="pt-BR" sz="2100" err="1">
                <a:latin typeface="Arial Nova Light" panose="020B0304020202020204" pitchFamily="34" charset="0"/>
              </a:rPr>
              <a:t>of</a:t>
            </a:r>
            <a:r>
              <a:rPr lang="pt-BR" sz="2100">
                <a:latin typeface="Arial Nova Light" panose="020B0304020202020204" pitchFamily="34" charset="0"/>
              </a:rPr>
              <a:t>-diets. Acesso em: 28 maio 2025</a:t>
            </a:r>
          </a:p>
        </p:txBody>
      </p:sp>
    </p:spTree>
    <p:extLst>
      <p:ext uri="{BB962C8B-B14F-4D97-AF65-F5344CB8AC3E}">
        <p14:creationId xmlns:p14="http://schemas.microsoft.com/office/powerpoint/2010/main" val="295807468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2EE5C6-24F6-807A-BF5C-C1F98FF14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9C73E7C-B134-0C89-3895-42D37D46D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D7A43D8-F25C-E569-728B-07FF394B524F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926F62F-3C3B-CD1A-8017-79696E4F123E}"/>
              </a:ext>
            </a:extLst>
          </p:cNvPr>
          <p:cNvSpPr txBox="1"/>
          <p:nvPr/>
        </p:nvSpPr>
        <p:spPr>
          <a:xfrm>
            <a:off x="819150" y="2861045"/>
            <a:ext cx="10553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0" b="1">
                <a:solidFill>
                  <a:srgbClr val="00813B"/>
                </a:solidFill>
                <a:latin typeface="Arial Nova Light" panose="020B0304020202020204" pitchFamily="34" charset="0"/>
              </a:rPr>
              <a:t>Obrigado!</a:t>
            </a:r>
            <a:endParaRPr lang="pt-BR" sz="90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2295CB9C-527A-D20B-CE56-EC6FBC9E67B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pic>
        <p:nvPicPr>
          <p:cNvPr id="4" name="Imagem 3" descr="Plant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3DA3FA84-32CD-08C5-2A14-6232F36DA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9815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EFAFDF-601E-4C68-FB3D-3D9DE887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68A716A-14D6-9AC2-6B6C-BBAD14B12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0139ED-0361-68AE-3D9A-BF0B3675D1A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1149495-884F-ABCA-B62F-D2E563C5DE39}"/>
              </a:ext>
            </a:extLst>
          </p:cNvPr>
          <p:cNvSpPr txBox="1"/>
          <p:nvPr/>
        </p:nvSpPr>
        <p:spPr>
          <a:xfrm>
            <a:off x="819150" y="1969642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Objetivo Geral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2A2BADA-FE5D-8B7E-3B55-D4C1E69B2EB9}"/>
              </a:ext>
            </a:extLst>
          </p:cNvPr>
          <p:cNvCxnSpPr/>
          <p:nvPr/>
        </p:nvCxnSpPr>
        <p:spPr>
          <a:xfrm>
            <a:off x="1430274" y="2955469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00DA4818-8147-D246-8DED-14D4EFD6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803" y="3143575"/>
            <a:ext cx="4326093" cy="243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8650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AA6338-5233-1F99-5418-01318C7B6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DFBB8D70-C819-EC0E-FD2D-570BF0982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F6D41DF-1C95-FD67-E1B5-69C64B49D2D0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4E37E44-8D73-E4D6-BF3C-61B144879334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Objetivo </a:t>
            </a:r>
            <a:r>
              <a:rPr lang="pt-BR" sz="5500" b="1">
                <a:solidFill>
                  <a:srgbClr val="00D365"/>
                </a:solidFill>
                <a:latin typeface="Arial Nova Light" panose="020B0304020202020204" pitchFamily="34" charset="0"/>
              </a:rPr>
              <a:t>Geral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BEE87CC-EF87-1C06-3581-C587CC092897}"/>
              </a:ext>
            </a:extLst>
          </p:cNvPr>
          <p:cNvSpPr txBox="1"/>
          <p:nvPr/>
        </p:nvSpPr>
        <p:spPr>
          <a:xfrm>
            <a:off x="819150" y="1442247"/>
            <a:ext cx="712432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700">
                <a:latin typeface="Arial Nova Light" panose="020B0304020202020204" pitchFamily="34" charset="0"/>
              </a:rPr>
              <a:t>Pretendemos proporcionar </a:t>
            </a:r>
            <a:r>
              <a:rPr lang="pt-BR" sz="3700" b="1">
                <a:solidFill>
                  <a:srgbClr val="3E6D35"/>
                </a:solidFill>
                <a:latin typeface="Arial Nova Light" panose="020B0304020202020204" pitchFamily="34" charset="0"/>
              </a:rPr>
              <a:t>informações relevantes sobre sua composição e impacto na saúde, </a:t>
            </a:r>
            <a:r>
              <a:rPr lang="pt-BR" sz="3700">
                <a:latin typeface="Arial Nova Light" panose="020B0304020202020204" pitchFamily="34" charset="0"/>
              </a:rPr>
              <a:t>permitindo a </a:t>
            </a:r>
            <a:r>
              <a:rPr lang="pt-BR" sz="3700" b="1">
                <a:solidFill>
                  <a:srgbClr val="2FB206"/>
                </a:solidFill>
                <a:latin typeface="Arial Nova Light" panose="020B0304020202020204" pitchFamily="34" charset="0"/>
              </a:rPr>
              <a:t>criação de planos alimentares personalizados, </a:t>
            </a:r>
            <a:r>
              <a:rPr lang="pt-BR" sz="3700">
                <a:latin typeface="Arial Nova Light" panose="020B0304020202020204" pitchFamily="34" charset="0"/>
              </a:rPr>
              <a:t>auxiliando os usuários a atingirem seus objetivos nutricionais de forma prática e eficiente. </a:t>
            </a:r>
          </a:p>
        </p:txBody>
      </p:sp>
      <p:pic>
        <p:nvPicPr>
          <p:cNvPr id="6" name="Imagem 5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CAD36D84-3D25-8521-E6EB-3E76AD08E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476" y="1996244"/>
            <a:ext cx="3276821" cy="286551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5D1DDB5-787E-4DB9-8775-E25F5A9FBD05}"/>
              </a:ext>
            </a:extLst>
          </p:cNvPr>
          <p:cNvSpPr txBox="1"/>
          <p:nvPr/>
        </p:nvSpPr>
        <p:spPr>
          <a:xfrm>
            <a:off x="7943476" y="4861755"/>
            <a:ext cx="32768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>
                <a:latin typeface="Arial Nova Light" panose="020B0304020202020204" pitchFamily="34" charset="0"/>
              </a:rPr>
              <a:t>Ilustração de Amigos </a:t>
            </a:r>
            <a:r>
              <a:rPr lang="pt-BR" sz="1000">
                <a:latin typeface="Arial Nova Light" panose="020B0304020202020204" pitchFamily="34" charset="0"/>
              </a:rPr>
              <a:t>- Fonte: https://encrypted-tbn1.gstatic.com/</a:t>
            </a:r>
            <a:r>
              <a:rPr lang="pt-BR" sz="1000" err="1">
                <a:latin typeface="Arial Nova Light" panose="020B0304020202020204" pitchFamily="34" charset="0"/>
              </a:rPr>
              <a:t>images?q</a:t>
            </a:r>
            <a:r>
              <a:rPr lang="pt-BR" sz="1000">
                <a:latin typeface="Arial Nova Light" panose="020B0304020202020204" pitchFamily="34" charset="0"/>
              </a:rPr>
              <a:t>=tbn:ANd9GcRB4Y9UCZ4ucKMvKs835KKlLplJ4m0XfP0r7k1nTO4XLBR-3C-b)</a:t>
            </a:r>
          </a:p>
        </p:txBody>
      </p:sp>
    </p:spTree>
    <p:extLst>
      <p:ext uri="{BB962C8B-B14F-4D97-AF65-F5344CB8AC3E}">
        <p14:creationId xmlns:p14="http://schemas.microsoft.com/office/powerpoint/2010/main" val="317442300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EFAFDF-601E-4C68-FB3D-3D9DE887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68A716A-14D6-9AC2-6B6C-BBAD14B12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0139ED-0361-68AE-3D9A-BF0B3675D1A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1149495-884F-ABCA-B62F-D2E563C5DE39}"/>
              </a:ext>
            </a:extLst>
          </p:cNvPr>
          <p:cNvSpPr txBox="1"/>
          <p:nvPr/>
        </p:nvSpPr>
        <p:spPr>
          <a:xfrm>
            <a:off x="819150" y="1969642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Objetivo </a:t>
            </a:r>
            <a:r>
              <a:rPr lang="pt-BR" sz="5500" b="1">
                <a:solidFill>
                  <a:srgbClr val="00D365"/>
                </a:solidFill>
                <a:latin typeface="Arial Nova Light" panose="020B0304020202020204" pitchFamily="34" charset="0"/>
              </a:rPr>
              <a:t>Específico/Software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2A2BADA-FE5D-8B7E-3B55-D4C1E69B2EB9}"/>
              </a:ext>
            </a:extLst>
          </p:cNvPr>
          <p:cNvCxnSpPr/>
          <p:nvPr/>
        </p:nvCxnSpPr>
        <p:spPr>
          <a:xfrm>
            <a:off x="1430274" y="2955469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00DA4818-8147-D246-8DED-14D4EFD6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803" y="3143575"/>
            <a:ext cx="4326093" cy="243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162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ADB76-C33A-F08D-788D-539B7AD8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12680EB-8224-847A-62BB-F655AFDE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61D44B-1305-3DAF-665E-A096ACEB13D8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114BCE7-9F87-22DD-489D-16E45D1B9DB9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Objetivo </a:t>
            </a:r>
            <a:r>
              <a:rPr lang="pt-BR" sz="5500" b="1">
                <a:solidFill>
                  <a:srgbClr val="90C254"/>
                </a:solidFill>
                <a:latin typeface="Arial Nova Light" panose="020B0304020202020204" pitchFamily="34" charset="0"/>
              </a:rPr>
              <a:t>Específico</a:t>
            </a:r>
          </a:p>
        </p:txBody>
      </p:sp>
      <p:pic>
        <p:nvPicPr>
          <p:cNvPr id="14" name="Imagem 1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F5C14B1C-A89A-4514-98B3-CDE8D9EBE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17" y="1541739"/>
            <a:ext cx="2265478" cy="4690604"/>
          </a:xfrm>
          <a:prstGeom prst="rect">
            <a:avLst/>
          </a:prstGeom>
        </p:spPr>
      </p:pic>
      <p:pic>
        <p:nvPicPr>
          <p:cNvPr id="15" name="Imagem 1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A1495E49-FEA7-40D3-B59E-A2D84A9F6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51" y="1541738"/>
            <a:ext cx="2233621" cy="4690605"/>
          </a:xfrm>
          <a:prstGeom prst="rect">
            <a:avLst/>
          </a:prstGeom>
        </p:spPr>
      </p:pic>
      <p:pic>
        <p:nvPicPr>
          <p:cNvPr id="16" name="Imagem 15" descr="Texto, Carta&#10;&#10;O conteúdo gerado por IA pode estar incorreto.">
            <a:extLst>
              <a:ext uri="{FF2B5EF4-FFF2-40B4-BE49-F238E27FC236}">
                <a16:creationId xmlns:a16="http://schemas.microsoft.com/office/drawing/2014/main" id="{3EE9B00E-6DE7-436B-A03E-B5458C167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254" y="1575213"/>
            <a:ext cx="2223329" cy="46906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0947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ADB76-C33A-F08D-788D-539B7AD8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12680EB-8224-847A-62BB-F655AFDE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61D44B-1305-3DAF-665E-A096ACEB13D8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114BCE7-9F87-22DD-489D-16E45D1B9DB9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Objetivo </a:t>
            </a:r>
            <a:r>
              <a:rPr lang="pt-BR" sz="5500" b="1">
                <a:solidFill>
                  <a:srgbClr val="90C254"/>
                </a:solidFill>
                <a:latin typeface="Arial Nova Light" panose="020B0304020202020204" pitchFamily="34" charset="0"/>
              </a:rPr>
              <a:t>Específico</a:t>
            </a:r>
          </a:p>
        </p:txBody>
      </p:sp>
      <p:pic>
        <p:nvPicPr>
          <p:cNvPr id="8" name="Imagem 7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CBD7F56F-BCE6-43FE-9A40-96AB51FBD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56" y="1541739"/>
            <a:ext cx="2161222" cy="4559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m 8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592D5871-A1E5-423C-98F3-23DC751B1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324" y="1575213"/>
            <a:ext cx="2161223" cy="45595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936327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2B36F1-A821-FAF3-3204-46792417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D151FBD-0A8E-D4A1-3842-4A7A26982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B3D4DC3-17CA-EA09-1688-9457457BDCD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8C8A9CD-5D8A-4290-9B0C-F61445B2C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51" y="1451179"/>
            <a:ext cx="2330034" cy="48242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5E1204C-6B59-4559-BE22-71C8FA980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766" y="1405898"/>
            <a:ext cx="2351183" cy="486805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E9AB2CE-0501-4B3B-B034-AC8DD7EA4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85" y="1451179"/>
            <a:ext cx="2351182" cy="4868052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7BE67F6A-446E-4D54-B8ED-F96C5DCD72B4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Objetivo </a:t>
            </a:r>
            <a:r>
              <a:rPr lang="pt-BR" sz="5500" b="1">
                <a:solidFill>
                  <a:srgbClr val="90C254"/>
                </a:solidFill>
                <a:latin typeface="Arial Nova Light" panose="020B0304020202020204" pitchFamily="34" charset="0"/>
              </a:rPr>
              <a:t>Específico</a:t>
            </a:r>
          </a:p>
        </p:txBody>
      </p:sp>
    </p:spTree>
    <p:extLst>
      <p:ext uri="{BB962C8B-B14F-4D97-AF65-F5344CB8AC3E}">
        <p14:creationId xmlns:p14="http://schemas.microsoft.com/office/powerpoint/2010/main" val="25249011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7468C-17EA-C9EA-1A23-E12588AC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F5767E0-5E38-09AD-011A-66D032A0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1013616-AC1E-F09D-F0F8-4BCE42561DD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A8DA7E-1E27-44D3-AFFC-EF60C1D8E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207" y="1528977"/>
            <a:ext cx="2291277" cy="47440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540EC6A-7A2B-4EA0-8C90-B89F08C31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57" y="1575213"/>
            <a:ext cx="2291276" cy="474401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283DE3F-8738-42D8-9D86-B1BA18C39BCE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Objetivo </a:t>
            </a:r>
            <a:r>
              <a:rPr lang="pt-BR" sz="5500" b="1">
                <a:solidFill>
                  <a:srgbClr val="90C254"/>
                </a:solidFill>
                <a:latin typeface="Arial Nova Light" panose="020B0304020202020204" pitchFamily="34" charset="0"/>
              </a:rPr>
              <a:t>Específico</a:t>
            </a:r>
          </a:p>
        </p:txBody>
      </p:sp>
    </p:spTree>
    <p:extLst>
      <p:ext uri="{BB962C8B-B14F-4D97-AF65-F5344CB8AC3E}">
        <p14:creationId xmlns:p14="http://schemas.microsoft.com/office/powerpoint/2010/main" val="2683080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7E37B19E82504E99AA7AFA5B9E4D50" ma:contentTypeVersion="12" ma:contentTypeDescription="Create a new document." ma:contentTypeScope="" ma:versionID="6594c93d9ca0b914064b4481d39c964a">
  <xsd:schema xmlns:xsd="http://www.w3.org/2001/XMLSchema" xmlns:xs="http://www.w3.org/2001/XMLSchema" xmlns:p="http://schemas.microsoft.com/office/2006/metadata/properties" xmlns:ns2="49e07d17-5aaa-41b4-8f19-66aaae1987cf" xmlns:ns3="792896b7-9f61-4220-81f6-9dd4036cffc8" targetNamespace="http://schemas.microsoft.com/office/2006/metadata/properties" ma:root="true" ma:fieldsID="fd900d4584a959a2c7755847f4533103" ns2:_="" ns3:_="">
    <xsd:import namespace="49e07d17-5aaa-41b4-8f19-66aaae1987cf"/>
    <xsd:import namespace="792896b7-9f61-4220-81f6-9dd4036cff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07d17-5aaa-41b4-8f19-66aaae1987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2896b7-9f61-4220-81f6-9dd4036cffc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678d09f-4b73-4751-87da-2ce5973fa3ae}" ma:internalName="TaxCatchAll" ma:showField="CatchAllData" ma:web="792896b7-9f61-4220-81f6-9dd4036cff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9e07d17-5aaa-41b4-8f19-66aaae1987cf">
      <Terms xmlns="http://schemas.microsoft.com/office/infopath/2007/PartnerControls"/>
    </lcf76f155ced4ddcb4097134ff3c332f>
    <TaxCatchAll xmlns="792896b7-9f61-4220-81f6-9dd4036cffc8" xsi:nil="true"/>
  </documentManagement>
</p:properties>
</file>

<file path=customXml/itemProps1.xml><?xml version="1.0" encoding="utf-8"?>
<ds:datastoreItem xmlns:ds="http://schemas.openxmlformats.org/officeDocument/2006/customXml" ds:itemID="{68C258FC-DC22-4643-A6F0-0BBD59611E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551251-C576-4B41-B7D3-A1F57712EAA7}"/>
</file>

<file path=customXml/itemProps3.xml><?xml version="1.0" encoding="utf-8"?>
<ds:datastoreItem xmlns:ds="http://schemas.openxmlformats.org/officeDocument/2006/customXml" ds:itemID="{B2D687D3-15C0-4614-88E3-67C99CCE6E6E}">
  <ds:schemaRefs>
    <ds:schemaRef ds:uri="49e07d17-5aaa-41b4-8f19-66aaae1987cf"/>
    <ds:schemaRef ds:uri="792896b7-9f61-4220-81f6-9dd4036cffc8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25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Possato</dc:creator>
  <cp:revision>1</cp:revision>
  <dcterms:created xsi:type="dcterms:W3CDTF">2025-06-06T12:05:09Z</dcterms:created>
  <dcterms:modified xsi:type="dcterms:W3CDTF">2025-08-18T17:20:23Z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0x0101004D7E37B19E82504E99AA7AFA5B9E4D50</vt:lpwstr>
  </property>
</Properties>
</file>